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85" r:id="rId10"/>
    <p:sldId id="2589" r:id="rId11"/>
    <p:sldId id="2586" r:id="rId12"/>
    <p:sldId id="2590" r:id="rId13"/>
    <p:sldId id="2588" r:id="rId14"/>
    <p:sldId id="2570" r:id="rId15"/>
    <p:sldId id="2584" r:id="rId16"/>
    <p:sldId id="2571" r:id="rId17"/>
    <p:sldId id="2572" r:id="rId18"/>
    <p:sldId id="2573" r:id="rId19"/>
    <p:sldId id="2575" r:id="rId20"/>
    <p:sldId id="2569" r:id="rId21"/>
    <p:sldId id="2576" r:id="rId22"/>
    <p:sldId id="2577" r:id="rId23"/>
    <p:sldId id="2578" r:id="rId24"/>
    <p:sldId id="2583" r:id="rId2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lgisayar Mühendisliği: Siber Güvenlikte Uzmanlaşma" id="{6A451EFA-8C96-4AF0-A035-D1D33DDAD5DA}">
          <p14:sldIdLst>
            <p14:sldId id="2561"/>
            <p14:sldId id="2562"/>
          </p14:sldIdLst>
        </p14:section>
        <p14:section name="Siber Güvenliğe Giriş" id="{6C22EFF0-65C8-4960-BBAF-3287D0BC2BC6}">
          <p14:sldIdLst>
            <p14:sldId id="2563"/>
            <p14:sldId id="2564"/>
            <p14:sldId id="2565"/>
            <p14:sldId id="2566"/>
          </p14:sldIdLst>
        </p14:section>
        <p14:section name="Temel Siber Güvenlik Kavramları" id="{160A576F-996B-43A9-A0F0-D118D2E995E5}">
          <p14:sldIdLst>
            <p14:sldId id="2567"/>
            <p14:sldId id="2568"/>
            <p14:sldId id="2585"/>
            <p14:sldId id="2589"/>
            <p14:sldId id="2586"/>
            <p14:sldId id="2590"/>
            <p14:sldId id="2588"/>
            <p14:sldId id="2570"/>
            <p14:sldId id="2584"/>
          </p14:sldIdLst>
        </p14:section>
        <p14:section name="Çarpıcı Siber Güvenlik Olayları" id="{E6828378-3818-4178-9456-DD2CF2F24DFA}">
          <p14:sldIdLst>
            <p14:sldId id="2571"/>
            <p14:sldId id="2572"/>
            <p14:sldId id="2573"/>
          </p14:sldIdLst>
        </p14:section>
        <p14:section name="Siber Güvenlik Stratejileri ve Önlemleri" id="{42DBE0D4-5118-4973-91C4-8BCD5D8D277E}">
          <p14:sldIdLst>
            <p14:sldId id="2575"/>
            <p14:sldId id="2569"/>
            <p14:sldId id="2576"/>
            <p14:sldId id="2577"/>
            <p14:sldId id="2578"/>
          </p14:sldIdLst>
        </p14:section>
        <p14:section name="Siber Güvenlikte Kariyer ve Gelecek Eğilimler" id="{5B3C0605-5101-40B4-A044-57189697CA57}">
          <p14:sldIdLst/>
        </p14:section>
        <p14:section name="Son" id="{CB1721CA-646E-4EAC-80B2-E9D1593E0DA8}">
          <p14:sldIdLst>
            <p14:sldId id="25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86410"/>
  </p:normalViewPr>
  <p:slideViewPr>
    <p:cSldViewPr snapToGrid="0">
      <p:cViewPr varScale="1">
        <p:scale>
          <a:sx n="109" d="100"/>
          <a:sy n="109" d="100"/>
        </p:scale>
        <p:origin x="594" y="114"/>
      </p:cViewPr>
      <p:guideLst/>
    </p:cSldViewPr>
  </p:slideViewPr>
  <p:outlineViewPr>
    <p:cViewPr>
      <p:scale>
        <a:sx n="33" d="100"/>
        <a:sy n="33" d="100"/>
      </p:scale>
      <p:origin x="0" y="-11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24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D0977-0DCB-4CCD-9E3D-978B87151C9E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F89517-8F22-46AC-849A-6D3554078BC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tr-TR"/>
            <a:t>Siber Güvenliğin Önemi</a:t>
          </a:r>
          <a:endParaRPr lang="en-US"/>
        </a:p>
      </dgm:t>
    </dgm:pt>
    <dgm:pt modelId="{28F97025-538C-46DE-93D4-DA5005087B40}" type="parTrans" cxnId="{BF7424FE-C7ED-4D32-BD1A-7FFA6E93E731}">
      <dgm:prSet/>
      <dgm:spPr/>
      <dgm:t>
        <a:bodyPr/>
        <a:lstStyle/>
        <a:p>
          <a:endParaRPr lang="en-US"/>
        </a:p>
      </dgm:t>
    </dgm:pt>
    <dgm:pt modelId="{C50A7B31-B0A9-42B1-A28B-20102F37EFA2}" type="sibTrans" cxnId="{BF7424FE-C7ED-4D32-BD1A-7FFA6E93E731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B309CA71-04E2-436B-84E9-5D4A290A158A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Siber güvenlik, kişisel ve kurumsal verilerin korunmasında kritik bir rol oynamaktadır. Bu nedenle, ihtiyaç duyulan uzmanlık her geçen gün artmaktadır.</a:t>
          </a:r>
          <a:endParaRPr lang="en-US"/>
        </a:p>
      </dgm:t>
    </dgm:pt>
    <dgm:pt modelId="{E6C5C220-2EB6-47F7-8A44-EA303652ADD2}" type="parTrans" cxnId="{2DF09B78-D7C4-4B7B-BE63-C60F4EB7897E}">
      <dgm:prSet/>
      <dgm:spPr/>
      <dgm:t>
        <a:bodyPr/>
        <a:lstStyle/>
        <a:p>
          <a:endParaRPr lang="en-US"/>
        </a:p>
      </dgm:t>
    </dgm:pt>
    <dgm:pt modelId="{0C827776-1CE6-4E94-A46D-504D7B626F2D}" type="sibTrans" cxnId="{2DF09B78-D7C4-4B7B-BE63-C60F4EB7897E}">
      <dgm:prSet/>
      <dgm:spPr/>
      <dgm:t>
        <a:bodyPr/>
        <a:lstStyle/>
        <a:p>
          <a:endParaRPr lang="en-US"/>
        </a:p>
      </dgm:t>
    </dgm:pt>
    <dgm:pt modelId="{C1D52C47-414A-40E7-944D-B0AB9B274C3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9BC65127-8C3F-4445-AAD5-B9A0286CA81A}" type="parTrans" cxnId="{EF84A192-1BE1-4914-B6A6-315966C6F256}">
      <dgm:prSet/>
      <dgm:spPr/>
      <dgm:t>
        <a:bodyPr/>
        <a:lstStyle/>
        <a:p>
          <a:endParaRPr lang="en-US"/>
        </a:p>
      </dgm:t>
    </dgm:pt>
    <dgm:pt modelId="{24173AE9-A6DF-44D1-94FF-B7E17AE8791C}" type="sibTrans" cxnId="{EF84A192-1BE1-4914-B6A6-315966C6F256}">
      <dgm:prSet/>
      <dgm:spPr/>
      <dgm:t>
        <a:bodyPr/>
        <a:lstStyle/>
        <a:p>
          <a:endParaRPr lang="en-US"/>
        </a:p>
      </dgm:t>
    </dgm:pt>
    <dgm:pt modelId="{62CD82C1-8CDE-4A1B-897A-522E2CF832A9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D5A7A4B6-B59F-4C9C-9E18-F9D740C05A44}" type="parTrans" cxnId="{8CE80C5A-5F86-4D32-8F36-3BA26F637333}">
      <dgm:prSet/>
      <dgm:spPr/>
      <dgm:t>
        <a:bodyPr/>
        <a:lstStyle/>
        <a:p>
          <a:endParaRPr lang="en-US"/>
        </a:p>
      </dgm:t>
    </dgm:pt>
    <dgm:pt modelId="{EF8EBB95-8E6A-460E-B8BF-E64E56C6D33A}" type="sibTrans" cxnId="{8CE80C5A-5F86-4D32-8F36-3BA26F637333}">
      <dgm:prSet/>
      <dgm:spPr/>
      <dgm:t>
        <a:bodyPr/>
        <a:lstStyle/>
        <a:p>
          <a:endParaRPr lang="en-US"/>
        </a:p>
      </dgm:t>
    </dgm:pt>
    <dgm:pt modelId="{CAF5351C-2F26-4D31-9D11-073ED72F1809}" type="pres">
      <dgm:prSet presAssocID="{ACBD0977-0DCB-4CCD-9E3D-978B87151C9E}" presName="Name0" presStyleCnt="0">
        <dgm:presLayoutVars>
          <dgm:dir/>
          <dgm:resizeHandles val="exact"/>
        </dgm:presLayoutVars>
      </dgm:prSet>
      <dgm:spPr/>
    </dgm:pt>
    <dgm:pt modelId="{2512FF33-CDC6-4A91-A0E6-CBCE61AEFB4D}" type="pres">
      <dgm:prSet presAssocID="{55F89517-8F22-46AC-849A-6D3554078BC7}" presName="compNode" presStyleCnt="0"/>
      <dgm:spPr/>
    </dgm:pt>
    <dgm:pt modelId="{8F819AA3-6CE0-42B3-9439-9000BDD47B84}" type="pres">
      <dgm:prSet presAssocID="{55F89517-8F22-46AC-849A-6D3554078BC7}" presName="pictRect" presStyleLbl="revTx" presStyleIdx="0" presStyleCnt="4">
        <dgm:presLayoutVars>
          <dgm:chMax val="0"/>
          <dgm:bulletEnabled/>
        </dgm:presLayoutVars>
      </dgm:prSet>
      <dgm:spPr/>
    </dgm:pt>
    <dgm:pt modelId="{5A8FCE1F-C6CE-42AD-B9CA-D50B4D7EA71E}" type="pres">
      <dgm:prSet presAssocID="{55F89517-8F22-46AC-849A-6D3554078BC7}" presName="textRect" presStyleLbl="revTx" presStyleIdx="1" presStyleCnt="4">
        <dgm:presLayoutVars>
          <dgm:bulletEnabled/>
        </dgm:presLayoutVars>
      </dgm:prSet>
      <dgm:spPr/>
    </dgm:pt>
    <dgm:pt modelId="{84F7054A-9E21-4F07-B3FD-A4C1C9B86B38}" type="pres">
      <dgm:prSet presAssocID="{C50A7B31-B0A9-42B1-A28B-20102F37EFA2}" presName="sibTrans" presStyleLbl="sibTrans2D1" presStyleIdx="0" presStyleCnt="0"/>
      <dgm:spPr/>
    </dgm:pt>
    <dgm:pt modelId="{AE115F13-D0B4-4AFB-BE6E-EB0757E7B4E0}" type="pres">
      <dgm:prSet presAssocID="{C1D52C47-414A-40E7-944D-B0AB9B274C3E}" presName="compNode" presStyleCnt="0"/>
      <dgm:spPr/>
    </dgm:pt>
    <dgm:pt modelId="{32E47AEC-DFFB-477C-82CE-EB980B4698F5}" type="pres">
      <dgm:prSet presAssocID="{C1D52C47-414A-40E7-944D-B0AB9B274C3E}" presName="pictRect" presStyleLbl="revTx" presStyleIdx="2" presStyleCnt="4">
        <dgm:presLayoutVars>
          <dgm:chMax val="0"/>
          <dgm:bulletEnabled/>
        </dgm:presLayoutVars>
      </dgm:prSet>
      <dgm:spPr/>
    </dgm:pt>
    <dgm:pt modelId="{8744A9A7-1FF5-44F6-8940-49FCF69E479E}" type="pres">
      <dgm:prSet presAssocID="{C1D52C47-414A-40E7-944D-B0AB9B274C3E}" presName="textRect" presStyleLbl="revTx" presStyleIdx="3" presStyleCnt="4">
        <dgm:presLayoutVars>
          <dgm:bulletEnabled/>
        </dgm:presLayoutVars>
      </dgm:prSet>
      <dgm:spPr/>
    </dgm:pt>
  </dgm:ptLst>
  <dgm:cxnLst>
    <dgm:cxn modelId="{90576613-A709-42C5-A03A-5535D238B6C1}" type="presOf" srcId="{C50A7B31-B0A9-42B1-A28B-20102F37EFA2}" destId="{84F7054A-9E21-4F07-B3FD-A4C1C9B86B38}" srcOrd="0" destOrd="0" presId="urn:microsoft.com/office/officeart/2024/3/layout/hArchList1"/>
    <dgm:cxn modelId="{9851E860-7ABC-4337-8421-E86B80C856F3}" type="presOf" srcId="{62CD82C1-8CDE-4A1B-897A-522E2CF832A9}" destId="{8744A9A7-1FF5-44F6-8940-49FCF69E479E}" srcOrd="0" destOrd="0" presId="urn:microsoft.com/office/officeart/2024/3/layout/hArchList1"/>
    <dgm:cxn modelId="{CE42D865-4DEB-45B7-81BE-D8AD6BA53F87}" type="presOf" srcId="{B309CA71-04E2-436B-84E9-5D4A290A158A}" destId="{5A8FCE1F-C6CE-42AD-B9CA-D50B4D7EA71E}" srcOrd="0" destOrd="0" presId="urn:microsoft.com/office/officeart/2024/3/layout/hArchList1"/>
    <dgm:cxn modelId="{41EE0A67-1843-4049-A1C0-6F1F71B07CA3}" type="presOf" srcId="{C1D52C47-414A-40E7-944D-B0AB9B274C3E}" destId="{32E47AEC-DFFB-477C-82CE-EB980B4698F5}" srcOrd="0" destOrd="0" presId="urn:microsoft.com/office/officeart/2024/3/layout/hArchList1"/>
    <dgm:cxn modelId="{2DF09B78-D7C4-4B7B-BE63-C60F4EB7897E}" srcId="{55F89517-8F22-46AC-849A-6D3554078BC7}" destId="{B309CA71-04E2-436B-84E9-5D4A290A158A}" srcOrd="0" destOrd="0" parTransId="{E6C5C220-2EB6-47F7-8A44-EA303652ADD2}" sibTransId="{0C827776-1CE6-4E94-A46D-504D7B626F2D}"/>
    <dgm:cxn modelId="{8CE80C5A-5F86-4D32-8F36-3BA26F637333}" srcId="{C1D52C47-414A-40E7-944D-B0AB9B274C3E}" destId="{62CD82C1-8CDE-4A1B-897A-522E2CF832A9}" srcOrd="0" destOrd="0" parTransId="{D5A7A4B6-B59F-4C9C-9E18-F9D740C05A44}" sibTransId="{EF8EBB95-8E6A-460E-B8BF-E64E56C6D33A}"/>
    <dgm:cxn modelId="{EF84A192-1BE1-4914-B6A6-315966C6F256}" srcId="{ACBD0977-0DCB-4CCD-9E3D-978B87151C9E}" destId="{C1D52C47-414A-40E7-944D-B0AB9B274C3E}" srcOrd="1" destOrd="0" parTransId="{9BC65127-8C3F-4445-AAD5-B9A0286CA81A}" sibTransId="{24173AE9-A6DF-44D1-94FF-B7E17AE8791C}"/>
    <dgm:cxn modelId="{04BDAABF-1F21-4EF2-A243-DD5465F61615}" type="presOf" srcId="{55F89517-8F22-46AC-849A-6D3554078BC7}" destId="{8F819AA3-6CE0-42B3-9439-9000BDD47B84}" srcOrd="0" destOrd="0" presId="urn:microsoft.com/office/officeart/2024/3/layout/hArchList1"/>
    <dgm:cxn modelId="{0F6A79F1-6487-4969-A31A-9164A76084CE}" type="presOf" srcId="{ACBD0977-0DCB-4CCD-9E3D-978B87151C9E}" destId="{CAF5351C-2F26-4D31-9D11-073ED72F1809}" srcOrd="0" destOrd="0" presId="urn:microsoft.com/office/officeart/2024/3/layout/hArchList1"/>
    <dgm:cxn modelId="{BF7424FE-C7ED-4D32-BD1A-7FFA6E93E731}" srcId="{ACBD0977-0DCB-4CCD-9E3D-978B87151C9E}" destId="{55F89517-8F22-46AC-849A-6D3554078BC7}" srcOrd="0" destOrd="0" parTransId="{28F97025-538C-46DE-93D4-DA5005087B40}" sibTransId="{C50A7B31-B0A9-42B1-A28B-20102F37EFA2}"/>
    <dgm:cxn modelId="{8754A4CC-6857-4B58-A2DF-925D041FD13C}" type="presParOf" srcId="{CAF5351C-2F26-4D31-9D11-073ED72F1809}" destId="{2512FF33-CDC6-4A91-A0E6-CBCE61AEFB4D}" srcOrd="0" destOrd="0" presId="urn:microsoft.com/office/officeart/2024/3/layout/hArchList1"/>
    <dgm:cxn modelId="{2F084F77-4D1A-4807-822E-5C6C27093625}" type="presParOf" srcId="{2512FF33-CDC6-4A91-A0E6-CBCE61AEFB4D}" destId="{8F819AA3-6CE0-42B3-9439-9000BDD47B84}" srcOrd="0" destOrd="0" presId="urn:microsoft.com/office/officeart/2024/3/layout/hArchList1"/>
    <dgm:cxn modelId="{E177F01D-140E-4AD5-B576-7D74DFC58A58}" type="presParOf" srcId="{2512FF33-CDC6-4A91-A0E6-CBCE61AEFB4D}" destId="{5A8FCE1F-C6CE-42AD-B9CA-D50B4D7EA71E}" srcOrd="1" destOrd="0" presId="urn:microsoft.com/office/officeart/2024/3/layout/hArchList1"/>
    <dgm:cxn modelId="{7C44EF51-F2D7-42CD-B674-BEA0FCD19529}" type="presParOf" srcId="{CAF5351C-2F26-4D31-9D11-073ED72F1809}" destId="{84F7054A-9E21-4F07-B3FD-A4C1C9B86B38}" srcOrd="1" destOrd="0" presId="urn:microsoft.com/office/officeart/2024/3/layout/hArchList1"/>
    <dgm:cxn modelId="{4C0B6BB1-5F17-49C4-B042-28A19DE8A9E9}" type="presParOf" srcId="{CAF5351C-2F26-4D31-9D11-073ED72F1809}" destId="{AE115F13-D0B4-4AFB-BE6E-EB0757E7B4E0}" srcOrd="2" destOrd="0" presId="urn:microsoft.com/office/officeart/2024/3/layout/hArchList1"/>
    <dgm:cxn modelId="{1DB8CB41-6AA7-47B8-A044-0200ABD0388E}" type="presParOf" srcId="{AE115F13-D0B4-4AFB-BE6E-EB0757E7B4E0}" destId="{32E47AEC-DFFB-477C-82CE-EB980B4698F5}" srcOrd="0" destOrd="0" presId="urn:microsoft.com/office/officeart/2024/3/layout/hArchList1"/>
    <dgm:cxn modelId="{51365CC2-ADDF-404B-A44E-5ADDCC82C1D3}" type="presParOf" srcId="{AE115F13-D0B4-4AFB-BE6E-EB0757E7B4E0}" destId="{8744A9A7-1FF5-44F6-8940-49FCF69E479E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19AA3-6CE0-42B3-9439-9000BDD47B84}">
      <dsp:nvSpPr>
        <dsp:cNvPr id="0" name=""/>
        <dsp:cNvSpPr/>
      </dsp:nvSpPr>
      <dsp:spPr>
        <a:xfrm>
          <a:off x="0" y="0"/>
          <a:ext cx="5309757" cy="36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1800" kern="1200"/>
            <a:t>Siber Güvenliğin Önemi</a:t>
          </a:r>
          <a:endParaRPr lang="en-US" sz="1800" kern="1200"/>
        </a:p>
      </dsp:txBody>
      <dsp:txXfrm>
        <a:off x="0" y="0"/>
        <a:ext cx="5309757" cy="364201"/>
      </dsp:txXfrm>
    </dsp:sp>
    <dsp:sp modelId="{5A8FCE1F-C6CE-42AD-B9CA-D50B4D7EA71E}">
      <dsp:nvSpPr>
        <dsp:cNvPr id="0" name=""/>
        <dsp:cNvSpPr/>
      </dsp:nvSpPr>
      <dsp:spPr>
        <a:xfrm>
          <a:off x="0" y="364201"/>
          <a:ext cx="5309757" cy="209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/>
            <a:t>Siber güvenlik, kişisel ve kurumsal verilerin korunmasında kritik bir rol oynamaktadır. Bu nedenle, ihtiyaç duyulan uzmanlık her geçen gün artmaktadır.</a:t>
          </a:r>
          <a:endParaRPr lang="en-US" sz="1400" kern="1200"/>
        </a:p>
      </dsp:txBody>
      <dsp:txXfrm>
        <a:off x="0" y="364201"/>
        <a:ext cx="5309757" cy="2090292"/>
      </dsp:txXfrm>
    </dsp:sp>
    <dsp:sp modelId="{32E47AEC-DFFB-477C-82CE-EB980B4698F5}">
      <dsp:nvSpPr>
        <dsp:cNvPr id="0" name=""/>
        <dsp:cNvSpPr/>
      </dsp:nvSpPr>
      <dsp:spPr>
        <a:xfrm>
          <a:off x="5840733" y="0"/>
          <a:ext cx="5309757" cy="36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800" kern="1200" dirty="0"/>
        </a:p>
      </dsp:txBody>
      <dsp:txXfrm>
        <a:off x="5840733" y="0"/>
        <a:ext cx="5309757" cy="364201"/>
      </dsp:txXfrm>
    </dsp:sp>
    <dsp:sp modelId="{8744A9A7-1FF5-44F6-8940-49FCF69E479E}">
      <dsp:nvSpPr>
        <dsp:cNvPr id="0" name=""/>
        <dsp:cNvSpPr/>
      </dsp:nvSpPr>
      <dsp:spPr>
        <a:xfrm>
          <a:off x="5840733" y="364201"/>
          <a:ext cx="5309757" cy="209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5840733" y="364201"/>
        <a:ext cx="5309757" cy="2090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0:04:09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11 576,'1'0'328,"0"1"1,-1-1-1,1 1 0,0-1 1,-1 1-1,1-1 0,-1 1 1,1-1-1,0 1 0,-1 0 1,1-1-1,-1 1 0,1 0 1,-1-1-1,0 1 0,1 0 1,-1 0-1,0-1 0,0 1 1,1 0-1,-1 1 0,8 34 2111,-7-27-2374,0 0 1,-1 0-1,0 0 0,0 0 1,-1 0-1,-2 15 1,-1-14-35,5-18 20,1-15-35,-2 18 3,-1 0 0,0 0 0,0 0 0,-1 0 1,0 1-1,1-1 0,-2 0 0,1 0 1,-5-6-1,5 7 0,-1 0-1,1-1 1,0 1 0,0-1 0,0 1 0,0-1-1,1 0 1,0 1 0,-1-9 0,22 59-47,-3-103-11,-19 116-2309,2-28-1556,1-22 1853,0 0 223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0:05:1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3 148,'11'-3'1812,"1"3"-400,2 3-692,-1-1-548,4 0-404,-4 1-332,-1-1-324,0 0-348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7:09:46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1 1724,'-9'6'1182,"0"1"0,1 0 0,-14 16 0,15-14-902,0-1 0,1 1 0,0-1 0,-8 19 1,12-24-276,1 0 1,-1 0-1,1-1 1,0 1 0,0 0-1,0 0 1,0 0-1,1 0 1,-1 0 0,1 1-1,0-1 1,0 0-1,0 0 1,0 0-1,0 0 1,1 0 0,-1 0-1,1 0 1,0 1-1,0-2 1,0 1-1,0 0 1,1 0 0,-1 0-1,1 0 1,-1-1-1,1 1 1,0-1-1,0 1 1,0-1 0,1 0-1,-1 0 1,1 0-1,-1 0 1,1 0 0,-1-1-1,1 1 1,0-1-1,0 0 1,3 2-1,2 0-56,-1 0 0,0 0 0,1-1 0,-1 0 0,1 0 0,-1-1 0,1 0-1,0 0 1,0-1 0,0 0 0,14-2 0,-22 1-69,1 0 1,0 0-1,-1 0 0,1 0 1,-1 0-1,0 0 0,1 0 1,-1 0-1,0 0 0,0 0 1,0 0-1,0-1 0,0 1 1,0 0-1,0 0 0,0 0 1,0 0-1,0 0 0,-1-1 0,1 1 1,0 0-1,-1-1 0,-7-27-2100,5 19 1170,-1 1-131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3:20:52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59 888,'-3'-5'170,"-1"-2"200,-1 0 0,0 1 0,0-1 0,0 1 1,-7-5-1,11 10-327,0 0 0,-1 0 1,1 0-1,0 0 0,0 0 0,0 1 1,-1-1-1,1 1 0,0-1 0,-1 1 1,1-1-1,-1 1 0,1 0 0,0-1 1,-1 1-1,1 0 0,-1 0 1,1 0-1,-1 0 0,1 0 0,-1 1 1,1-1-1,0 0 0,-1 1 0,1-1 1,0 1-1,-1-1 0,1 1 1,0 0-1,-1 0 0,1-1 0,0 1 1,0 0-1,0 0 0,-2 2 0,4-3-35,-1 0 0,0 0-1,1 0 1,-1 0-1,1 0 1,-1 0-1,1 0 1,-1 0 0,1 0-1,-1 0 1,1 0-1,-1 0 1,1 0-1,-1 1 1,1-1-1,-1 0 1,0 0 0,1 0-1,-1 1 1,1-1-1,-1 0 1,0 1-1,1-1 1,-1 0 0,0 1-1,1-1 1,-1 0-1,0 1 1,0-1-1,1 1 1,-1-1 0,0 0-1,0 1 1,0-1-1,1 1 1,-1-1-1,0 1 1,0-1 0,0 1-1,0-1 1,0 1-1,0-1 1,0 1-1,0-1 1,0 1-1,0-1 1,0 0 0,0 1-1,-1-1 1,1 1-1,0-1 1,0 1-1,0-1 1,-1 1 0,1-1-1,0 0 1,0 1-1,-1-1 1,1 0-1,0 1 1,-1-1 0,1 0-1,-1 1 1,1-1-1,0 0 1,-1 0-1,1 1 1,-1-1-1,25-1 564,-23 1-213,22 20 22,-7-6-3844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0:07:10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19 156,'-5'-3'544,"0"1"-232,1 0-232,-1-1-192,-2-1-148,0-1-108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0:08:54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6 113 448,'-1'-1'89,"0"0"0,1 0 0,-1-1 1,1 1-1,-1 0 0,1 0 0,-1-1 0,1 1 0,0 0 0,0-1 0,-1 1 0,1-1 1,0 1-1,0 0 0,1-1 0,-1 1 0,0 0 0,0-1 0,1 1 0,-1 0 1,0-1-1,1 1 0,-1 0 0,1 0 0,0-1 0,0 1 0,-1 0 0,1 0 1,0 0-1,0 0 0,0 0 0,2-2 0,44-42-569,-30 29 683,-15 15-275,-1 0 0,1 0 0,0 0-1,-1 1 1,1-1 0,0 0 0,0 1-1,-1-1 1,1 1 0,0-1 0,0 1-1,0 0 1,0 0 0,0-1 0,-1 2-1,1-1 1,0 0 0,0 0 0,0 0 0,0 1-1,-1-1 1,1 1 0,0 0 0,0-1-1,-1 1 1,1 0 0,0 0 0,1 2-1,0-1-500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A43B-E5F6-4408-B6FF-0CE4B82E7453}" type="datetimeFigureOut">
              <a:rPr lang="tr-TR" smtClean="0"/>
              <a:t>11.03.2025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648A3-9817-4F05-9136-6B84FD3A5B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295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Yapay zeka tarafından oluşturulan içerik yanlış olabilir.
---
Bu sunumda, siber güvenliğin bilgisayar mühendisliği alanındaki önemine odaklanacağız. Siber güvenlik, günümüz dijital dünyasında hayati bir alan olup, bu alanda uzmanlaşmanın gerekliliğini ele alacağız.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2546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Kriptografi, verilerin güvenli bir şekilde saklanması ve iletilmesi için önemli bir tekniktir. Veri şifrelemenin önemi ve yöntemlerini öğreneceğiz.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25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Geçmişteki önemli siber güvenlik olaylarını inceleyeceğiz. Bu olaylar, siber güvenlik uygulamalarının geliştirilmesinde nasıl bir etki yarattı?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2715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WannaCry, 2017'de dünya çapında etki yaratan bir fidye yazılımı saldırısıdır. Bu olayın etkileri ve alınan dersler üzerine tartışacağız.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6002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Equifax veri ihlali, milyonlarca kişinin kişisel bilgilerinin çalındığı bir olaydır. Bu ihlal, veri güvenliğinin önemini vurgulayan bir örnek teşkil etmektedir.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0644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Bu bölümde, siber güvenlikteki temel stratejileri ve önlemleri ele alacağız. Risk yönetimi, izleme ve olay müdahale planlarını inceleyeceğiz.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6610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Güvenlik duvarları ve antivirüs yazılımları, sistemleri korumak için kullanılan temel araçlardır. Bu araçların nasıl çalıştığını ve etkili kullanım yöntemlerini keşfedeceğiz.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9789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Risk yönetimi, siber güvenlik stratejilerinin temelini oluşturur. Kuruluşların güvenlik politikalarını nasıl oluşturacağını ve uygulayacağını tartışacağız.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7524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Sistem izleme ve tehdit algılama, güvenliği sağlamak için kritik öneme sahiptir. Bu süreçlerin nasıl işlediğini ve etkili yöntemlerini ele alacağız.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2541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Olay müdahale planları, siber saldırılar sonrası etkili bir müdahale sürecini içerir. Bu planların oluşturulması ve uygulanması üzerine konuşacağız.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235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Siber güvenlik, bilgisayar mühendisliğinde kritik bir alan olarak karşımıza çıkmaktadır. Bu sunumda ele aldığımız konular, siber güvenliğin önemini ve bu alanda kariyer yapma fırsatlarını vurgulamaktadır.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728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Siber güvenliğe giriş yaparak başlayacağız, ardından temel kavramları keşfedeceğiz. Çarpıcı siber güvenlik olaylarını inceleyecek, stratejileri ve önlemleri tartışacağız. Son olarak, siber güvenlikte kariyer fırsatlarını ve gelecekteki eğilimleri ele alacağız.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5399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Siber güvenlik, bilgisayar sistemleri, ağlar ve verilerin korunmasını sağlamak için tasarlanmış önlemler bütünüdür. Bu bölümde, siber güvenliğin tanımını, bilgisayar mühendisliğindeki rolünü ve karşılaştığımız tehditlerin çeşitlerini öğreneceğiz.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2652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Siber güvenlik, dijital verilerin, sistemlerin ve ağların korunması anlamına gelir. Bu alandaki önlemler, bilgi güvenliğini sağlamak ve veri ihlallerini önlemek için kritik öneme sahiptir.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4007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Bilgisayar mühendisleri, sistemlerin güvenliğini sağlamak için kritik öneme sahiptir. Yazılım geliştirme süreçlerinde güvenlik önlemleri entegre etmek, güvenli sistemler inşa etmenin temelidir.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4625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Siber güvenlik tehditleri, kötü niyetli yazılımlar, sosyal mühendislik saldırıları ve daha fazlasını içerir. Bu tehditlerin anlaşılması, etkili savunma stratejileri geliştirmek için önemlidir.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9343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Bu bölümde, siber güvenliğin temel kavramlarına odaklanacağız. Saldırı türlerini, güvenlik araçlarını ve veri koruma yöntemlerini inceleyeceğiz.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1449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Siber saldırı türleri arasında DDoS saldırıları, phishing ve kötü amaçlı yazılımlar bulunur. Her birinin nasıl çalıştığını ve alınabilecek önlemleri ele alacağız.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E7BD8-A3E9-4F6D-8F7E-F626D56B3BFC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6067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648A3-9817-4F05-9136-6B84FD3A5B3E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169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4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61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1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85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4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7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0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5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7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9.png"/><Relationship Id="rId7" Type="http://schemas.openxmlformats.org/officeDocument/2006/relationships/image" Target="../media/image1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.png"/><Relationship Id="rId10" Type="http://schemas.openxmlformats.org/officeDocument/2006/relationships/customXml" Target="../ink/ink6.xml"/><Relationship Id="rId4" Type="http://schemas.openxmlformats.org/officeDocument/2006/relationships/customXml" Target="../ink/ink4.xml"/><Relationship Id="rId9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edin.com/in/efe-sipahio&#287;lu-a3122a224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www.linkedin.com/in/efe-sipahio%C4%9Flu-a3122a224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http://teekid.com/istockphoto/banner/banner3.jpg">
            <a:extLst>
              <a:ext uri="{FF2B5EF4-FFF2-40B4-BE49-F238E27FC236}">
                <a16:creationId xmlns:a16="http://schemas.microsoft.com/office/drawing/2014/main" id="{5CE61ADF-E54E-42C8-B992-91910E04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3" r="1" b="1"/>
          <a:stretch/>
        </p:blipFill>
        <p:spPr>
          <a:xfrm>
            <a:off x="525664" y="508090"/>
            <a:ext cx="5570336" cy="5837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468BE-3DCB-F089-A0FB-9647A06FD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869" y="978407"/>
            <a:ext cx="4983480" cy="39763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i-FI" sz="5600"/>
              <a:t>Siber Güvenlik </a:t>
            </a:r>
            <a:r>
              <a:rPr lang="fi-FI" sz="5600" dirty="0"/>
              <a:t>Teknik, Tehdit, Savunma</a:t>
            </a:r>
            <a:endParaRPr lang="tr-TR" sz="5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39624-C4F2-9067-DE81-66D38D0AB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869" y="5275825"/>
            <a:ext cx="4983481" cy="1070177"/>
          </a:xfrm>
        </p:spPr>
        <p:txBody>
          <a:bodyPr anchor="t">
            <a:normAutofit/>
          </a:bodyPr>
          <a:lstStyle/>
          <a:p>
            <a:r>
              <a:rPr lang="tr-TR" sz="2400" dirty="0"/>
              <a:t>Siber Güvenliğin Önemi veGerekliliği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3493" y="508090"/>
            <a:ext cx="498348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0F0BB-6926-F9DC-F464-960E3C7CC03B}"/>
              </a:ext>
            </a:extLst>
          </p:cNvPr>
          <p:cNvSpPr txBox="1"/>
          <p:nvPr/>
        </p:nvSpPr>
        <p:spPr>
          <a:xfrm>
            <a:off x="6723493" y="3840502"/>
            <a:ext cx="4687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Efe Sipahioğlu</a:t>
            </a:r>
          </a:p>
        </p:txBody>
      </p:sp>
    </p:spTree>
    <p:extLst>
      <p:ext uri="{BB962C8B-B14F-4D97-AF65-F5344CB8AC3E}">
        <p14:creationId xmlns:p14="http://schemas.microsoft.com/office/powerpoint/2010/main" val="148664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1433BFB-CE1F-7DB3-6F2E-92BEF761F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660"/>
            <a:ext cx="12192000" cy="35247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D249FC-6ED0-C338-6330-6594F4A2E17D}"/>
              </a:ext>
            </a:extLst>
          </p:cNvPr>
          <p:cNvSpPr txBox="1"/>
          <p:nvPr/>
        </p:nvSpPr>
        <p:spPr>
          <a:xfrm>
            <a:off x="475862" y="774440"/>
            <a:ext cx="1775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MALTEGO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E0087-23D1-3CA0-3ED2-6F54D93A1443}"/>
              </a:ext>
            </a:extLst>
          </p:cNvPr>
          <p:cNvSpPr txBox="1"/>
          <p:nvPr/>
        </p:nvSpPr>
        <p:spPr>
          <a:xfrm>
            <a:off x="671803" y="5153199"/>
            <a:ext cx="10916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Maltego, siber </a:t>
            </a:r>
            <a:r>
              <a:rPr lang="en-US" sz="1400" dirty="0" err="1"/>
              <a:t>güvenlik</a:t>
            </a:r>
            <a:r>
              <a:rPr lang="en-US" sz="1400" dirty="0"/>
              <a:t>, OSINT (</a:t>
            </a:r>
            <a:r>
              <a:rPr lang="en-US" sz="1400" dirty="0" err="1"/>
              <a:t>Açık</a:t>
            </a:r>
            <a:r>
              <a:rPr lang="en-US" sz="1400" dirty="0"/>
              <a:t> Kaynak </a:t>
            </a:r>
            <a:r>
              <a:rPr lang="en-US" sz="1400" dirty="0" err="1"/>
              <a:t>İstihbaratı</a:t>
            </a:r>
            <a:r>
              <a:rPr lang="en-US" sz="1400" dirty="0"/>
              <a:t>)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dijital</a:t>
            </a:r>
            <a:r>
              <a:rPr lang="en-US" sz="1400" dirty="0"/>
              <a:t> </a:t>
            </a:r>
            <a:r>
              <a:rPr lang="en-US" sz="1400" dirty="0" err="1"/>
              <a:t>adli</a:t>
            </a:r>
            <a:r>
              <a:rPr lang="en-US" sz="1400" dirty="0"/>
              <a:t> </a:t>
            </a:r>
            <a:r>
              <a:rPr lang="en-US" sz="1400" dirty="0" err="1"/>
              <a:t>bilişim</a:t>
            </a:r>
            <a:r>
              <a:rPr lang="en-US" sz="1400" dirty="0"/>
              <a:t> </a:t>
            </a:r>
            <a:r>
              <a:rPr lang="en-US" sz="1400" dirty="0" err="1"/>
              <a:t>alanlarında</a:t>
            </a:r>
            <a:r>
              <a:rPr lang="en-US" sz="1400" dirty="0"/>
              <a:t> </a:t>
            </a:r>
            <a:r>
              <a:rPr lang="en-US" sz="1400" dirty="0" err="1"/>
              <a:t>kullanılan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bilgi</a:t>
            </a:r>
            <a:r>
              <a:rPr lang="en-US" sz="1400" dirty="0"/>
              <a:t> </a:t>
            </a:r>
            <a:r>
              <a:rPr lang="en-US" sz="1400" dirty="0" err="1"/>
              <a:t>toplama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analiz</a:t>
            </a:r>
            <a:r>
              <a:rPr lang="en-US" sz="1400" dirty="0"/>
              <a:t> </a:t>
            </a:r>
            <a:r>
              <a:rPr lang="en-US" sz="1400" dirty="0" err="1"/>
              <a:t>aracıdır</a:t>
            </a:r>
            <a:r>
              <a:rPr lang="en-US" sz="1400" dirty="0"/>
              <a:t>. </a:t>
            </a:r>
            <a:r>
              <a:rPr lang="en-US" sz="1400" dirty="0" err="1"/>
              <a:t>Verileri</a:t>
            </a:r>
            <a:r>
              <a:rPr lang="en-US" sz="1400" dirty="0"/>
              <a:t> </a:t>
            </a:r>
            <a:r>
              <a:rPr lang="en-US" sz="1400" dirty="0" err="1"/>
              <a:t>görselleştirerek</a:t>
            </a:r>
            <a:r>
              <a:rPr lang="en-US" sz="1400" dirty="0"/>
              <a:t>, kişi, IP </a:t>
            </a:r>
            <a:r>
              <a:rPr lang="en-US" sz="1400" dirty="0" err="1"/>
              <a:t>adresi</a:t>
            </a:r>
            <a:r>
              <a:rPr lang="en-US" sz="1400" dirty="0"/>
              <a:t>, alan </a:t>
            </a:r>
            <a:r>
              <a:rPr lang="en-US" sz="1400" dirty="0" err="1"/>
              <a:t>adı</a:t>
            </a:r>
            <a:r>
              <a:rPr lang="en-US" sz="1400" dirty="0"/>
              <a:t>, </a:t>
            </a:r>
            <a:r>
              <a:rPr lang="en-US" sz="1400" dirty="0" err="1"/>
              <a:t>sosyal</a:t>
            </a:r>
            <a:r>
              <a:rPr lang="en-US" sz="1400" dirty="0"/>
              <a:t> </a:t>
            </a:r>
            <a:r>
              <a:rPr lang="en-US" sz="1400" dirty="0" err="1"/>
              <a:t>medya</a:t>
            </a:r>
            <a:r>
              <a:rPr lang="en-US" sz="1400" dirty="0"/>
              <a:t> </a:t>
            </a:r>
            <a:r>
              <a:rPr lang="en-US" sz="1400" dirty="0" err="1"/>
              <a:t>hesapları</a:t>
            </a:r>
            <a:r>
              <a:rPr lang="en-US" sz="1400" dirty="0"/>
              <a:t>, e-</a:t>
            </a:r>
            <a:r>
              <a:rPr lang="en-US" sz="1400" dirty="0" err="1"/>
              <a:t>posta</a:t>
            </a:r>
            <a:r>
              <a:rPr lang="en-US" sz="1400" dirty="0"/>
              <a:t> </a:t>
            </a:r>
            <a:r>
              <a:rPr lang="en-US" sz="1400" dirty="0" err="1"/>
              <a:t>adresleri</a:t>
            </a:r>
            <a:r>
              <a:rPr lang="en-US" sz="1400" dirty="0"/>
              <a:t> </a:t>
            </a:r>
            <a:r>
              <a:rPr lang="en-US" sz="1400" dirty="0" err="1"/>
              <a:t>gibi</a:t>
            </a:r>
            <a:r>
              <a:rPr lang="en-US" sz="1400" dirty="0"/>
              <a:t> </a:t>
            </a:r>
            <a:r>
              <a:rPr lang="en-US" sz="1400" dirty="0" err="1"/>
              <a:t>varlıklar</a:t>
            </a:r>
            <a:r>
              <a:rPr lang="en-US" sz="1400" dirty="0"/>
              <a:t> </a:t>
            </a:r>
            <a:r>
              <a:rPr lang="en-US" sz="1400" dirty="0" err="1"/>
              <a:t>arasındaki</a:t>
            </a:r>
            <a:r>
              <a:rPr lang="en-US" sz="1400" dirty="0"/>
              <a:t> </a:t>
            </a:r>
            <a:r>
              <a:rPr lang="en-US" sz="1400" dirty="0" err="1"/>
              <a:t>bağlantıları</a:t>
            </a:r>
            <a:r>
              <a:rPr lang="en-US" sz="1400" dirty="0"/>
              <a:t> </a:t>
            </a:r>
            <a:r>
              <a:rPr lang="en-US" sz="1400" dirty="0" err="1"/>
              <a:t>kolayca</a:t>
            </a:r>
            <a:r>
              <a:rPr lang="en-US" sz="1400" dirty="0"/>
              <a:t> </a:t>
            </a:r>
            <a:r>
              <a:rPr lang="en-US" sz="1400" dirty="0" err="1"/>
              <a:t>analiz</a:t>
            </a:r>
            <a:r>
              <a:rPr lang="en-US" sz="1400" dirty="0"/>
              <a:t> </a:t>
            </a:r>
            <a:r>
              <a:rPr lang="en-US" sz="1400" dirty="0" err="1"/>
              <a:t>etmeyi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5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A948F-78BC-FE5F-170C-FBBC8D057904}"/>
              </a:ext>
            </a:extLst>
          </p:cNvPr>
          <p:cNvSpPr txBox="1">
            <a:spLocks/>
          </p:cNvSpPr>
          <p:nvPr/>
        </p:nvSpPr>
        <p:spPr>
          <a:xfrm>
            <a:off x="670249" y="3733719"/>
            <a:ext cx="10581502" cy="25551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8F06840-59FB-8C13-8DE4-E114EF95BB63}"/>
              </a:ext>
            </a:extLst>
          </p:cNvPr>
          <p:cNvSpPr txBox="1">
            <a:spLocks/>
          </p:cNvSpPr>
          <p:nvPr/>
        </p:nvSpPr>
        <p:spPr>
          <a:xfrm>
            <a:off x="670249" y="702366"/>
            <a:ext cx="10581502" cy="221926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 err="1"/>
              <a:t>Enjeksiyon</a:t>
            </a:r>
            <a:r>
              <a:rPr lang="en-US" sz="2100" b="1" dirty="0"/>
              <a:t> </a:t>
            </a:r>
            <a:r>
              <a:rPr lang="en-US" sz="2100" b="1" dirty="0" err="1"/>
              <a:t>Saldırıları</a:t>
            </a:r>
            <a:r>
              <a:rPr lang="en-US" sz="2100" b="1" dirty="0"/>
              <a:t> (SQLİ, XSS, XMLİ…)</a:t>
            </a:r>
          </a:p>
          <a:p>
            <a:r>
              <a:rPr lang="en-US" sz="2100" dirty="0" err="1"/>
              <a:t>Enjeksiyon</a:t>
            </a:r>
            <a:r>
              <a:rPr lang="en-US" sz="2100" dirty="0"/>
              <a:t> </a:t>
            </a:r>
            <a:r>
              <a:rPr lang="en-US" sz="2100" dirty="0" err="1"/>
              <a:t>saldırıları</a:t>
            </a:r>
            <a:r>
              <a:rPr lang="en-US" sz="2100" dirty="0"/>
              <a:t>, </a:t>
            </a:r>
            <a:r>
              <a:rPr lang="en-US" sz="2100" dirty="0" err="1"/>
              <a:t>kötü</a:t>
            </a:r>
            <a:r>
              <a:rPr lang="en-US" sz="2100" dirty="0"/>
              <a:t> </a:t>
            </a:r>
            <a:r>
              <a:rPr lang="en-US" sz="2100" dirty="0" err="1"/>
              <a:t>amaçlı</a:t>
            </a:r>
            <a:r>
              <a:rPr lang="en-US" sz="2100" dirty="0"/>
              <a:t> </a:t>
            </a:r>
            <a:r>
              <a:rPr lang="en-US" sz="2100" dirty="0" err="1"/>
              <a:t>verilerin</a:t>
            </a:r>
            <a:r>
              <a:rPr lang="en-US" sz="2100" dirty="0"/>
              <a:t> </a:t>
            </a:r>
            <a:r>
              <a:rPr lang="en-US" sz="2100" dirty="0" err="1"/>
              <a:t>bir</a:t>
            </a:r>
            <a:r>
              <a:rPr lang="en-US" sz="2100" dirty="0"/>
              <a:t> </a:t>
            </a:r>
            <a:r>
              <a:rPr lang="en-US" sz="2100" dirty="0" err="1"/>
              <a:t>uygulamanın</a:t>
            </a:r>
            <a:r>
              <a:rPr lang="en-US" sz="2100" dirty="0"/>
              <a:t> </a:t>
            </a:r>
            <a:r>
              <a:rPr lang="en-US" sz="2100" dirty="0" err="1"/>
              <a:t>girdisine</a:t>
            </a:r>
            <a:r>
              <a:rPr lang="en-US" sz="2100" dirty="0"/>
              <a:t> </a:t>
            </a:r>
            <a:r>
              <a:rPr lang="en-US" sz="2100" dirty="0" err="1"/>
              <a:t>enjekte</a:t>
            </a:r>
            <a:r>
              <a:rPr lang="en-US" sz="2100" dirty="0"/>
              <a:t> </a:t>
            </a:r>
            <a:r>
              <a:rPr lang="en-US" sz="2100" dirty="0" err="1"/>
              <a:t>edilerek</a:t>
            </a:r>
            <a:r>
              <a:rPr lang="en-US" sz="2100" dirty="0"/>
              <a:t> </a:t>
            </a:r>
            <a:r>
              <a:rPr lang="en-US" sz="2100" dirty="0" err="1"/>
              <a:t>arka</a:t>
            </a:r>
            <a:r>
              <a:rPr lang="en-US" sz="2100" dirty="0"/>
              <a:t> </a:t>
            </a:r>
            <a:r>
              <a:rPr lang="en-US" sz="2100" dirty="0" err="1"/>
              <a:t>plandaki</a:t>
            </a:r>
            <a:r>
              <a:rPr lang="en-US" sz="2100" dirty="0"/>
              <a:t> </a:t>
            </a:r>
            <a:r>
              <a:rPr lang="en-US" sz="2100" dirty="0" err="1"/>
              <a:t>sistemin</a:t>
            </a:r>
            <a:r>
              <a:rPr lang="en-US" sz="2100" dirty="0"/>
              <a:t> </a:t>
            </a:r>
            <a:r>
              <a:rPr lang="en-US" sz="2100" dirty="0" err="1"/>
              <a:t>manipüle</a:t>
            </a:r>
            <a:r>
              <a:rPr lang="en-US" sz="2100" dirty="0"/>
              <a:t> </a:t>
            </a:r>
            <a:r>
              <a:rPr lang="en-US" sz="2100" dirty="0" err="1"/>
              <a:t>edilmesini</a:t>
            </a:r>
            <a:r>
              <a:rPr lang="en-US" sz="2100" dirty="0"/>
              <a:t> </a:t>
            </a:r>
            <a:r>
              <a:rPr lang="en-US" sz="2100" dirty="0" err="1"/>
              <a:t>sağlayan</a:t>
            </a:r>
            <a:r>
              <a:rPr lang="en-US" sz="2100" dirty="0"/>
              <a:t> </a:t>
            </a:r>
            <a:r>
              <a:rPr lang="en-US" sz="2100" dirty="0" err="1"/>
              <a:t>saldırılardır.Bir</a:t>
            </a:r>
            <a:r>
              <a:rPr lang="en-US" sz="2100" dirty="0"/>
              <a:t> </a:t>
            </a:r>
            <a:r>
              <a:rPr lang="en-US" sz="2100" dirty="0" err="1"/>
              <a:t>uygulama</a:t>
            </a:r>
            <a:r>
              <a:rPr lang="en-US" sz="2100" dirty="0"/>
              <a:t>, </a:t>
            </a:r>
            <a:r>
              <a:rPr lang="en-US" sz="2100" dirty="0" err="1"/>
              <a:t>kullanıcıdan</a:t>
            </a:r>
            <a:r>
              <a:rPr lang="en-US" sz="2100" dirty="0"/>
              <a:t> </a:t>
            </a:r>
            <a:r>
              <a:rPr lang="en-US" sz="2100" dirty="0" err="1"/>
              <a:t>veri</a:t>
            </a:r>
            <a:r>
              <a:rPr lang="en-US" sz="2100" dirty="0"/>
              <a:t> </a:t>
            </a:r>
            <a:r>
              <a:rPr lang="en-US" sz="2100" dirty="0" err="1"/>
              <a:t>alır</a:t>
            </a:r>
            <a:r>
              <a:rPr lang="en-US" sz="2100" dirty="0"/>
              <a:t> (</a:t>
            </a:r>
            <a:r>
              <a:rPr lang="en-US" sz="2100" dirty="0" err="1"/>
              <a:t>örneğin</a:t>
            </a:r>
            <a:r>
              <a:rPr lang="en-US" sz="2100" dirty="0"/>
              <a:t>, </a:t>
            </a:r>
            <a:r>
              <a:rPr lang="en-US" sz="2100" dirty="0" err="1"/>
              <a:t>giriş</a:t>
            </a:r>
            <a:r>
              <a:rPr lang="en-US" sz="2100" dirty="0"/>
              <a:t> </a:t>
            </a:r>
            <a:r>
              <a:rPr lang="en-US" sz="2100" dirty="0" err="1"/>
              <a:t>formu</a:t>
            </a:r>
            <a:r>
              <a:rPr lang="en-US" sz="2100" dirty="0"/>
              <a:t>, URL </a:t>
            </a:r>
            <a:r>
              <a:rPr lang="en-US" sz="2100" dirty="0" err="1"/>
              <a:t>parametresi</a:t>
            </a:r>
            <a:r>
              <a:rPr lang="en-US" sz="2100" dirty="0"/>
              <a:t> </a:t>
            </a:r>
            <a:r>
              <a:rPr lang="en-US" sz="2100" dirty="0" err="1"/>
              <a:t>veya</a:t>
            </a:r>
            <a:r>
              <a:rPr lang="en-US" sz="2100" dirty="0"/>
              <a:t> </a:t>
            </a:r>
            <a:r>
              <a:rPr lang="en-US" sz="2100" dirty="0" err="1"/>
              <a:t>arama</a:t>
            </a:r>
            <a:r>
              <a:rPr lang="en-US" sz="2100" dirty="0"/>
              <a:t> </a:t>
            </a:r>
            <a:r>
              <a:rPr lang="en-US" sz="2100" dirty="0" err="1"/>
              <a:t>çubuğu</a:t>
            </a:r>
            <a:r>
              <a:rPr lang="en-US" sz="2100" dirty="0"/>
              <a:t>). </a:t>
            </a:r>
            <a:r>
              <a:rPr lang="en-US" sz="2100" dirty="0" err="1"/>
              <a:t>Eğer</a:t>
            </a:r>
            <a:r>
              <a:rPr lang="en-US" sz="2100" dirty="0"/>
              <a:t> </a:t>
            </a:r>
            <a:r>
              <a:rPr lang="en-US" sz="2100" dirty="0" err="1"/>
              <a:t>sistem</a:t>
            </a:r>
            <a:r>
              <a:rPr lang="en-US" sz="2100" dirty="0"/>
              <a:t> </a:t>
            </a:r>
            <a:r>
              <a:rPr lang="en-US" sz="2100" dirty="0" err="1"/>
              <a:t>bu</a:t>
            </a:r>
            <a:r>
              <a:rPr lang="en-US" sz="2100" dirty="0"/>
              <a:t> </a:t>
            </a:r>
            <a:r>
              <a:rPr lang="en-US" sz="2100" dirty="0" err="1"/>
              <a:t>veriyi</a:t>
            </a:r>
            <a:r>
              <a:rPr lang="en-US" sz="2100" dirty="0"/>
              <a:t> </a:t>
            </a:r>
            <a:r>
              <a:rPr lang="en-US" sz="2100" dirty="0" err="1"/>
              <a:t>doğrulamadan</a:t>
            </a:r>
            <a:r>
              <a:rPr lang="en-US" sz="2100" dirty="0"/>
              <a:t> </a:t>
            </a:r>
            <a:r>
              <a:rPr lang="en-US" sz="2100" dirty="0" err="1"/>
              <a:t>işler</a:t>
            </a:r>
            <a:r>
              <a:rPr lang="en-US" sz="2100" dirty="0"/>
              <a:t> </a:t>
            </a:r>
            <a:r>
              <a:rPr lang="en-US" sz="2100" dirty="0" err="1"/>
              <a:t>ve</a:t>
            </a:r>
            <a:r>
              <a:rPr lang="en-US" sz="2100" dirty="0"/>
              <a:t> </a:t>
            </a:r>
            <a:r>
              <a:rPr lang="en-US" sz="2100" dirty="0" err="1"/>
              <a:t>doğrudan</a:t>
            </a:r>
            <a:r>
              <a:rPr lang="en-US" sz="2100" dirty="0"/>
              <a:t> </a:t>
            </a:r>
            <a:r>
              <a:rPr lang="en-US" sz="2100" dirty="0" err="1"/>
              <a:t>çalıştırırsa</a:t>
            </a:r>
            <a:r>
              <a:rPr lang="en-US" sz="2100" dirty="0"/>
              <a:t> </a:t>
            </a:r>
            <a:r>
              <a:rPr lang="en-US" sz="2100" dirty="0" err="1"/>
              <a:t>saldırgan</a:t>
            </a:r>
            <a:r>
              <a:rPr lang="en-US" sz="2100" dirty="0"/>
              <a:t>, </a:t>
            </a:r>
            <a:r>
              <a:rPr lang="en-US" sz="2100" dirty="0" err="1"/>
              <a:t>özel</a:t>
            </a:r>
            <a:r>
              <a:rPr lang="en-US" sz="2100" dirty="0"/>
              <a:t> </a:t>
            </a:r>
            <a:r>
              <a:rPr lang="en-US" sz="2100" dirty="0" err="1"/>
              <a:t>hazırlanmış</a:t>
            </a:r>
            <a:r>
              <a:rPr lang="en-US" sz="2100" dirty="0"/>
              <a:t> </a:t>
            </a:r>
            <a:r>
              <a:rPr lang="en-US" sz="2100" dirty="0" err="1"/>
              <a:t>zararlı</a:t>
            </a:r>
            <a:r>
              <a:rPr lang="en-US" sz="2100" dirty="0"/>
              <a:t> </a:t>
            </a:r>
            <a:r>
              <a:rPr lang="en-US" sz="2100" dirty="0" err="1"/>
              <a:t>girdiler</a:t>
            </a:r>
            <a:r>
              <a:rPr lang="en-US" sz="2100" dirty="0"/>
              <a:t> </a:t>
            </a:r>
            <a:r>
              <a:rPr lang="en-US" sz="2100" dirty="0" err="1"/>
              <a:t>ekleyerek</a:t>
            </a:r>
            <a:r>
              <a:rPr lang="en-US" sz="2100" dirty="0"/>
              <a:t> </a:t>
            </a:r>
            <a:r>
              <a:rPr lang="en-US" sz="2100" dirty="0" err="1"/>
              <a:t>sistemin</a:t>
            </a:r>
            <a:r>
              <a:rPr lang="en-US" sz="2100" dirty="0"/>
              <a:t> </a:t>
            </a:r>
            <a:r>
              <a:rPr lang="en-US" sz="2100" dirty="0" err="1"/>
              <a:t>beklenmedik</a:t>
            </a:r>
            <a:r>
              <a:rPr lang="en-US" sz="2100" dirty="0"/>
              <a:t> </a:t>
            </a:r>
            <a:r>
              <a:rPr lang="en-US" sz="2100" dirty="0" err="1"/>
              <a:t>şekilde</a:t>
            </a:r>
            <a:r>
              <a:rPr lang="en-US" sz="2100" dirty="0"/>
              <a:t> </a:t>
            </a:r>
            <a:r>
              <a:rPr lang="en-US" sz="2100" dirty="0" err="1"/>
              <a:t>çalışmasını</a:t>
            </a:r>
            <a:r>
              <a:rPr lang="en-US" sz="2100" dirty="0"/>
              <a:t> </a:t>
            </a:r>
            <a:r>
              <a:rPr lang="en-US" sz="2100" dirty="0" err="1"/>
              <a:t>sağlar</a:t>
            </a:r>
            <a:r>
              <a:rPr lang="en-US" sz="2100" dirty="0"/>
              <a:t>. </a:t>
            </a:r>
            <a:r>
              <a:rPr lang="en-US" sz="2100" b="1" dirty="0"/>
              <a:t>SQL (Structured Query Language)</a:t>
            </a:r>
            <a:r>
              <a:rPr lang="en-US" sz="2100" dirty="0"/>
              <a:t>, </a:t>
            </a:r>
            <a:r>
              <a:rPr lang="en-US" sz="2100" dirty="0" err="1"/>
              <a:t>veritabanlarına</a:t>
            </a:r>
            <a:r>
              <a:rPr lang="en-US" sz="2100" dirty="0"/>
              <a:t> </a:t>
            </a:r>
            <a:r>
              <a:rPr lang="en-US" sz="2100" dirty="0" err="1"/>
              <a:t>veri</a:t>
            </a:r>
            <a:r>
              <a:rPr lang="en-US" sz="2100" dirty="0"/>
              <a:t> </a:t>
            </a:r>
            <a:r>
              <a:rPr lang="en-US" sz="2100" dirty="0" err="1"/>
              <a:t>eklemek</a:t>
            </a:r>
            <a:r>
              <a:rPr lang="en-US" sz="2100" dirty="0"/>
              <a:t>, </a:t>
            </a:r>
            <a:r>
              <a:rPr lang="en-US" sz="2100" dirty="0" err="1"/>
              <a:t>silmek</a:t>
            </a:r>
            <a:r>
              <a:rPr lang="en-US" sz="2100" dirty="0"/>
              <a:t>, </a:t>
            </a:r>
            <a:r>
              <a:rPr lang="en-US" sz="2100" dirty="0" err="1"/>
              <a:t>güncellemek</a:t>
            </a:r>
            <a:r>
              <a:rPr lang="en-US" sz="2100" dirty="0"/>
              <a:t> </a:t>
            </a:r>
            <a:r>
              <a:rPr lang="en-US" sz="2100" dirty="0" err="1"/>
              <a:t>ve</a:t>
            </a:r>
            <a:r>
              <a:rPr lang="en-US" sz="2100" dirty="0"/>
              <a:t> </a:t>
            </a:r>
            <a:r>
              <a:rPr lang="en-US" sz="2100" dirty="0" err="1"/>
              <a:t>sorgulamak</a:t>
            </a:r>
            <a:r>
              <a:rPr lang="en-US" sz="2100" dirty="0"/>
              <a:t> </a:t>
            </a:r>
            <a:r>
              <a:rPr lang="en-US" sz="2100" dirty="0" err="1"/>
              <a:t>için</a:t>
            </a:r>
            <a:r>
              <a:rPr lang="en-US" sz="2100" dirty="0"/>
              <a:t> </a:t>
            </a:r>
            <a:r>
              <a:rPr lang="en-US" sz="2100" dirty="0" err="1"/>
              <a:t>kullanılan</a:t>
            </a:r>
            <a:r>
              <a:rPr lang="en-US" sz="2100" dirty="0"/>
              <a:t> </a:t>
            </a:r>
            <a:r>
              <a:rPr lang="en-US" sz="2100" dirty="0" err="1"/>
              <a:t>bir</a:t>
            </a:r>
            <a:r>
              <a:rPr lang="en-US" sz="2100" dirty="0"/>
              <a:t> </a:t>
            </a:r>
            <a:r>
              <a:rPr lang="en-US" sz="2100" dirty="0" err="1"/>
              <a:t>programlama</a:t>
            </a:r>
            <a:r>
              <a:rPr lang="en-US" sz="2100" dirty="0"/>
              <a:t> </a:t>
            </a:r>
            <a:r>
              <a:rPr lang="en-US" sz="2100" dirty="0" err="1"/>
              <a:t>dilidir</a:t>
            </a:r>
            <a:r>
              <a:rPr lang="en-US" sz="2100" dirty="0"/>
              <a:t>.</a:t>
            </a:r>
          </a:p>
          <a:p>
            <a:r>
              <a:rPr lang="en-US" sz="1400" b="1" dirty="0"/>
              <a:t>	</a:t>
            </a:r>
          </a:p>
        </p:txBody>
      </p:sp>
      <p:pic>
        <p:nvPicPr>
          <p:cNvPr id="5" name="Picture 4" descr="A computer screen shot showing a syringe and money&#10;&#10;AI-generated content may be incorrect.">
            <a:extLst>
              <a:ext uri="{FF2B5EF4-FFF2-40B4-BE49-F238E27FC236}">
                <a16:creationId xmlns:a16="http://schemas.microsoft.com/office/drawing/2014/main" id="{C26991EE-3455-10FA-978F-B752385F9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36" y="2164442"/>
            <a:ext cx="8515770" cy="3991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08F29F-9EA6-AD6F-76AC-DA7683846338}"/>
              </a:ext>
            </a:extLst>
          </p:cNvPr>
          <p:cNvSpPr txBox="1"/>
          <p:nvPr/>
        </p:nvSpPr>
        <p:spPr>
          <a:xfrm>
            <a:off x="1213739" y="6288833"/>
            <a:ext cx="94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SELECT * FROM users WHERE name=‘John Smith’ and password =‘wrong’	</a:t>
            </a:r>
            <a:r>
              <a:rPr lang="en-US" sz="1800" b="1" dirty="0"/>
              <a:t>(NORMAL SORGU)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9E66A7D-8837-F9A6-F1A8-DBC3816B66EA}"/>
                  </a:ext>
                </a:extLst>
              </p14:cNvPr>
              <p14:cNvContentPartPr/>
              <p14:nvPr/>
            </p14:nvContentPartPr>
            <p14:xfrm>
              <a:off x="7348722" y="4250866"/>
              <a:ext cx="16200" cy="54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9E66A7D-8837-F9A6-F1A8-DBC3816B66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40082" y="4241866"/>
                <a:ext cx="33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EAE2946-3E04-4219-EADF-E4B863B02CB4}"/>
                  </a:ext>
                </a:extLst>
              </p14:cNvPr>
              <p14:cNvContentPartPr/>
              <p14:nvPr/>
            </p14:nvContentPartPr>
            <p14:xfrm>
              <a:off x="6324522" y="4669186"/>
              <a:ext cx="37800" cy="54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EAE2946-3E04-4219-EADF-E4B863B02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5882" y="4660186"/>
                <a:ext cx="55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EC795A2-914D-FF34-1C0B-1675B614DF9B}"/>
                  </a:ext>
                </a:extLst>
              </p14:cNvPr>
              <p14:cNvContentPartPr/>
              <p14:nvPr/>
            </p14:nvContentPartPr>
            <p14:xfrm>
              <a:off x="7766682" y="1100465"/>
              <a:ext cx="58320" cy="83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EC795A2-914D-FF34-1C0B-1675B614DF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60562" y="1094345"/>
                <a:ext cx="70560" cy="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7027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93EB3-A324-8214-2385-9F1EB86970DF}"/>
              </a:ext>
            </a:extLst>
          </p:cNvPr>
          <p:cNvSpPr txBox="1"/>
          <p:nvPr/>
        </p:nvSpPr>
        <p:spPr>
          <a:xfrm>
            <a:off x="553915" y="852854"/>
            <a:ext cx="388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XSSİ(Cross Site Scripting İnjection)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F756B-3C74-A3AE-2882-12BB61EEF3E1}"/>
              </a:ext>
            </a:extLst>
          </p:cNvPr>
          <p:cNvSpPr txBox="1"/>
          <p:nvPr/>
        </p:nvSpPr>
        <p:spPr>
          <a:xfrm>
            <a:off x="553915" y="1362808"/>
            <a:ext cx="10591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XSS (Cross-Site Scripting), </a:t>
            </a:r>
            <a:r>
              <a:rPr lang="en-US" sz="1600" dirty="0" err="1"/>
              <a:t>saldırganların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web </a:t>
            </a:r>
            <a:r>
              <a:rPr lang="en-US" sz="1600" dirty="0" err="1"/>
              <a:t>sitesine</a:t>
            </a:r>
            <a:r>
              <a:rPr lang="en-US" sz="1600" dirty="0"/>
              <a:t> </a:t>
            </a:r>
            <a:r>
              <a:rPr lang="en-US" sz="1600" dirty="0" err="1"/>
              <a:t>zararlı</a:t>
            </a:r>
            <a:r>
              <a:rPr lang="en-US" sz="1600" dirty="0"/>
              <a:t> JavaScript </a:t>
            </a:r>
            <a:r>
              <a:rPr lang="en-US" sz="1600" dirty="0" err="1"/>
              <a:t>kodu</a:t>
            </a:r>
            <a:r>
              <a:rPr lang="en-US" sz="1600" dirty="0"/>
              <a:t> </a:t>
            </a:r>
            <a:r>
              <a:rPr lang="en-US" sz="1600" dirty="0" err="1"/>
              <a:t>enjekte</a:t>
            </a:r>
            <a:r>
              <a:rPr lang="en-US" sz="1600" dirty="0"/>
              <a:t> </a:t>
            </a:r>
            <a:r>
              <a:rPr lang="en-US" sz="1600" dirty="0" err="1"/>
              <a:t>etmesini</a:t>
            </a:r>
            <a:r>
              <a:rPr lang="en-US" sz="1600" dirty="0"/>
              <a:t> </a:t>
            </a:r>
            <a:r>
              <a:rPr lang="en-US" sz="1600" dirty="0" err="1"/>
              <a:t>sağlayan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güvenlik</a:t>
            </a:r>
            <a:r>
              <a:rPr lang="en-US" sz="1600" dirty="0"/>
              <a:t> </a:t>
            </a:r>
            <a:r>
              <a:rPr lang="en-US" sz="1600" dirty="0" err="1"/>
              <a:t>açığıdır</a:t>
            </a:r>
            <a:r>
              <a:rPr lang="en-US" sz="1600" dirty="0"/>
              <a:t>. </a:t>
            </a:r>
            <a:r>
              <a:rPr lang="en-US" sz="1600" dirty="0" err="1"/>
              <a:t>Kullanıcının</a:t>
            </a:r>
            <a:r>
              <a:rPr lang="en-US" sz="1600" dirty="0"/>
              <a:t> </a:t>
            </a:r>
            <a:r>
              <a:rPr lang="en-US" sz="1600" dirty="0" err="1"/>
              <a:t>tarayıcısında</a:t>
            </a:r>
            <a:r>
              <a:rPr lang="en-US" sz="1600" dirty="0"/>
              <a:t> </a:t>
            </a:r>
            <a:r>
              <a:rPr lang="en-US" sz="1600" dirty="0" err="1"/>
              <a:t>çalışarak</a:t>
            </a:r>
            <a:r>
              <a:rPr lang="en-US" sz="1600" dirty="0"/>
              <a:t> </a:t>
            </a:r>
            <a:r>
              <a:rPr lang="en-US" sz="1600" dirty="0" err="1"/>
              <a:t>çerezleri</a:t>
            </a:r>
            <a:r>
              <a:rPr lang="en-US" sz="1600" dirty="0"/>
              <a:t> </a:t>
            </a:r>
            <a:r>
              <a:rPr lang="en-US" sz="1600" dirty="0" err="1"/>
              <a:t>çalabilir</a:t>
            </a:r>
            <a:r>
              <a:rPr lang="en-US" sz="1600" dirty="0"/>
              <a:t>, </a:t>
            </a:r>
            <a:r>
              <a:rPr lang="en-US" sz="1600" dirty="0" err="1"/>
              <a:t>oturumları</a:t>
            </a:r>
            <a:r>
              <a:rPr lang="en-US" sz="1600" dirty="0"/>
              <a:t> </a:t>
            </a:r>
            <a:r>
              <a:rPr lang="en-US" sz="1600" dirty="0" err="1"/>
              <a:t>ele</a:t>
            </a:r>
            <a:r>
              <a:rPr lang="en-US" sz="1600" dirty="0"/>
              <a:t> </a:t>
            </a:r>
            <a:r>
              <a:rPr lang="en-US" sz="1600" dirty="0" err="1"/>
              <a:t>geçirebilir</a:t>
            </a:r>
            <a:r>
              <a:rPr lang="en-US" sz="1600" dirty="0"/>
              <a:t> </a:t>
            </a:r>
            <a:r>
              <a:rPr lang="en-US" sz="1600" dirty="0" err="1"/>
              <a:t>veya</a:t>
            </a:r>
            <a:r>
              <a:rPr lang="en-US" sz="1600" dirty="0"/>
              <a:t> </a:t>
            </a:r>
            <a:r>
              <a:rPr lang="en-US" sz="1600" dirty="0" err="1"/>
              <a:t>kullanıcıları</a:t>
            </a:r>
            <a:r>
              <a:rPr lang="en-US" sz="1600" dirty="0"/>
              <a:t> </a:t>
            </a:r>
            <a:r>
              <a:rPr lang="en-US" sz="1600" dirty="0" err="1"/>
              <a:t>sahte</a:t>
            </a:r>
            <a:r>
              <a:rPr lang="en-US" sz="1600" dirty="0"/>
              <a:t> </a:t>
            </a:r>
            <a:r>
              <a:rPr lang="en-US" sz="1600" dirty="0" err="1"/>
              <a:t>sayfalara</a:t>
            </a:r>
            <a:r>
              <a:rPr lang="en-US" sz="1600" dirty="0"/>
              <a:t> </a:t>
            </a:r>
            <a:r>
              <a:rPr lang="en-US" sz="1600" dirty="0" err="1"/>
              <a:t>yönlendirebilir</a:t>
            </a:r>
            <a:r>
              <a:rPr lang="en-US" sz="1600" dirty="0"/>
              <a:t>.</a:t>
            </a:r>
          </a:p>
        </p:txBody>
      </p:sp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0D45985-FD31-0EE5-6F4D-A23128D03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2547815"/>
            <a:ext cx="3400900" cy="704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66608-629C-22E0-EF68-AA8139C2B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815" y="2715421"/>
            <a:ext cx="4172532" cy="352474"/>
          </a:xfrm>
          <a:prstGeom prst="rect">
            <a:avLst/>
          </a:prstGeom>
        </p:spPr>
      </p:pic>
      <p:pic>
        <p:nvPicPr>
          <p:cNvPr id="9" name="Picture 8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71CBC150-99CF-01FE-EF9A-B213A7C4B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3693568"/>
            <a:ext cx="5144218" cy="905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7ED43-4C75-DBF5-48EE-E40C77E6A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36" y="3839332"/>
            <a:ext cx="5515745" cy="400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F7D56E-D921-E5D8-DBED-44C387FAB3E1}"/>
              </a:ext>
            </a:extLst>
          </p:cNvPr>
          <p:cNvSpPr txBox="1"/>
          <p:nvPr/>
        </p:nvSpPr>
        <p:spPr>
          <a:xfrm>
            <a:off x="553915" y="4598569"/>
            <a:ext cx="1082350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Yanlış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giriş</a:t>
            </a:r>
            <a:r>
              <a:rPr lang="en-US" sz="1600" dirty="0"/>
              <a:t> </a:t>
            </a:r>
            <a:r>
              <a:rPr lang="en-US" sz="1600" dirty="0" err="1"/>
              <a:t>yaptığınızda</a:t>
            </a:r>
            <a:r>
              <a:rPr lang="en-US" sz="1600" dirty="0"/>
              <a:t> </a:t>
            </a:r>
            <a:r>
              <a:rPr lang="en-US" sz="1600" dirty="0" err="1"/>
              <a:t>hata</a:t>
            </a:r>
            <a:r>
              <a:rPr lang="en-US" sz="1600" dirty="0"/>
              <a:t> </a:t>
            </a:r>
            <a:r>
              <a:rPr lang="en-US" sz="1600" dirty="0" err="1"/>
              <a:t>mesajı</a:t>
            </a:r>
            <a:r>
              <a:rPr lang="en-US" sz="1600" dirty="0"/>
              <a:t> </a:t>
            </a:r>
            <a:r>
              <a:rPr lang="en-US" sz="1600" dirty="0" err="1"/>
              <a:t>gösteren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web </a:t>
            </a:r>
            <a:r>
              <a:rPr lang="en-US" sz="1600" dirty="0" err="1"/>
              <a:t>sitesi</a:t>
            </a:r>
            <a:r>
              <a:rPr lang="en-US" sz="1600" dirty="0"/>
              <a:t>. Hata </a:t>
            </a:r>
            <a:r>
              <a:rPr lang="en-US" sz="1600" dirty="0" err="1"/>
              <a:t>mesajının</a:t>
            </a:r>
            <a:r>
              <a:rPr lang="en-US" sz="1600" dirty="0"/>
              <a:t> </a:t>
            </a:r>
            <a:r>
              <a:rPr lang="en-US" sz="1600" dirty="0" err="1"/>
              <a:t>içeriği</a:t>
            </a:r>
            <a:r>
              <a:rPr lang="en-US" sz="1600" dirty="0"/>
              <a:t>, error </a:t>
            </a:r>
            <a:r>
              <a:rPr lang="en-US" sz="1600" dirty="0" err="1"/>
              <a:t>parametresinden</a:t>
            </a:r>
            <a:r>
              <a:rPr lang="en-US" sz="1600" dirty="0"/>
              <a:t> </a:t>
            </a:r>
            <a:r>
              <a:rPr lang="en-US" sz="1600" dirty="0" err="1"/>
              <a:t>alınır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doğrudan</a:t>
            </a:r>
            <a:r>
              <a:rPr lang="en-US" sz="1600" dirty="0"/>
              <a:t> </a:t>
            </a:r>
            <a:r>
              <a:rPr lang="en-US" sz="1600" dirty="0" err="1"/>
              <a:t>sayfa</a:t>
            </a:r>
            <a:r>
              <a:rPr lang="en-US" sz="1600" dirty="0"/>
              <a:t> </a:t>
            </a:r>
            <a:r>
              <a:rPr lang="en-US" sz="1600" dirty="0" err="1"/>
              <a:t>kaynağına</a:t>
            </a:r>
            <a:r>
              <a:rPr lang="en-US" sz="1600" dirty="0"/>
              <a:t> </a:t>
            </a:r>
            <a:r>
              <a:rPr lang="en-US" sz="1600" dirty="0" err="1"/>
              <a:t>eklenir</a:t>
            </a:r>
            <a:r>
              <a:rPr lang="en-US" sz="1600" dirty="0"/>
              <a:t>. </a:t>
            </a:r>
            <a:r>
              <a:rPr lang="en-US" sz="1600" dirty="0" err="1"/>
              <a:t>Uygulama</a:t>
            </a:r>
            <a:r>
              <a:rPr lang="en-US" sz="1600" dirty="0"/>
              <a:t>, error </a:t>
            </a:r>
            <a:r>
              <a:rPr lang="en-US" sz="1600" dirty="0" err="1"/>
              <a:t>parametresinin</a:t>
            </a:r>
            <a:r>
              <a:rPr lang="en-US" sz="1600" dirty="0"/>
              <a:t> </a:t>
            </a:r>
            <a:r>
              <a:rPr lang="en-US" sz="1600" dirty="0" err="1"/>
              <a:t>içeriğini</a:t>
            </a:r>
            <a:r>
              <a:rPr lang="en-US" sz="1600" dirty="0"/>
              <a:t> </a:t>
            </a:r>
            <a:r>
              <a:rPr lang="en-US" sz="1600" dirty="0" err="1"/>
              <a:t>kontrol</a:t>
            </a:r>
            <a:r>
              <a:rPr lang="en-US" sz="1600" dirty="0"/>
              <a:t> </a:t>
            </a:r>
            <a:r>
              <a:rPr lang="en-US" sz="1600" dirty="0" err="1"/>
              <a:t>etmez</a:t>
            </a:r>
            <a:r>
              <a:rPr lang="en-US" sz="1600" dirty="0"/>
              <a:t>, </a:t>
            </a:r>
            <a:r>
              <a:rPr lang="en-US" sz="1600" dirty="0" err="1"/>
              <a:t>bu</a:t>
            </a:r>
            <a:r>
              <a:rPr lang="en-US" sz="1600" dirty="0"/>
              <a:t> da </a:t>
            </a:r>
            <a:r>
              <a:rPr lang="en-US" sz="1600" dirty="0" err="1"/>
              <a:t>saldırganın</a:t>
            </a:r>
            <a:r>
              <a:rPr lang="en-US" sz="1600" dirty="0"/>
              <a:t> </a:t>
            </a:r>
            <a:r>
              <a:rPr lang="en-US" sz="1600" dirty="0" err="1"/>
              <a:t>kötü</a:t>
            </a:r>
            <a:r>
              <a:rPr lang="en-US" sz="1600" dirty="0"/>
              <a:t> </a:t>
            </a:r>
            <a:r>
              <a:rPr lang="en-US" sz="1600" dirty="0" err="1"/>
              <a:t>amaçlı</a:t>
            </a:r>
            <a:r>
              <a:rPr lang="en-US" sz="1600" dirty="0"/>
              <a:t> </a:t>
            </a:r>
            <a:r>
              <a:rPr lang="en-US" sz="1600" dirty="0" err="1"/>
              <a:t>kod</a:t>
            </a:r>
            <a:r>
              <a:rPr lang="en-US" sz="1600" dirty="0"/>
              <a:t> </a:t>
            </a:r>
            <a:r>
              <a:rPr lang="en-US" sz="1600" dirty="0" err="1"/>
              <a:t>eklemesine</a:t>
            </a:r>
            <a:r>
              <a:rPr lang="en-US" sz="1600" dirty="0"/>
              <a:t> </a:t>
            </a:r>
            <a:r>
              <a:rPr lang="en-US" sz="1600" dirty="0" err="1"/>
              <a:t>olanak</a:t>
            </a:r>
            <a:r>
              <a:rPr lang="en-US" sz="1600" dirty="0"/>
              <a:t> </a:t>
            </a:r>
            <a:r>
              <a:rPr lang="en-US" sz="1600" dirty="0" err="1"/>
              <a:t>tanır</a:t>
            </a:r>
            <a:r>
              <a:rPr lang="en-US" sz="1600" dirty="0"/>
              <a:t>. Bu </a:t>
            </a:r>
            <a:r>
              <a:rPr lang="en-US" sz="1600" dirty="0" err="1"/>
              <a:t>örnekte</a:t>
            </a:r>
            <a:r>
              <a:rPr lang="en-US" sz="1600" dirty="0"/>
              <a:t> </a:t>
            </a:r>
            <a:r>
              <a:rPr lang="en-US" sz="1600" dirty="0" err="1"/>
              <a:t>kötü</a:t>
            </a:r>
            <a:r>
              <a:rPr lang="en-US" sz="1600" dirty="0"/>
              <a:t> </a:t>
            </a:r>
            <a:r>
              <a:rPr lang="en-US" sz="1600" dirty="0" err="1"/>
              <a:t>amaçlı</a:t>
            </a:r>
            <a:r>
              <a:rPr lang="en-US" sz="1600" dirty="0"/>
              <a:t> </a:t>
            </a:r>
            <a:r>
              <a:rPr lang="en-US" sz="1600" dirty="0" err="1"/>
              <a:t>kod</a:t>
            </a:r>
            <a:r>
              <a:rPr lang="en-US" sz="1600" dirty="0"/>
              <a:t> </a:t>
            </a:r>
            <a:r>
              <a:rPr lang="en-US" sz="1600" dirty="0" err="1"/>
              <a:t>saldırgan</a:t>
            </a:r>
            <a:r>
              <a:rPr lang="en-US" sz="1600" dirty="0"/>
              <a:t> </a:t>
            </a:r>
            <a:r>
              <a:rPr lang="en-US" sz="1600" dirty="0" err="1"/>
              <a:t>tarafından</a:t>
            </a:r>
            <a:r>
              <a:rPr lang="en-US" sz="1600" dirty="0"/>
              <a:t> </a:t>
            </a:r>
            <a:r>
              <a:rPr lang="en-US" sz="1600" dirty="0" err="1"/>
              <a:t>kontrol</a:t>
            </a:r>
            <a:r>
              <a:rPr lang="en-US" sz="1600" dirty="0"/>
              <a:t> </a:t>
            </a:r>
            <a:r>
              <a:rPr lang="en-US" sz="1600" dirty="0" err="1"/>
              <a:t>edilen</a:t>
            </a:r>
            <a:r>
              <a:rPr lang="en-US" sz="1600" dirty="0"/>
              <a:t> </a:t>
            </a:r>
            <a:r>
              <a:rPr lang="en-US" sz="1600" dirty="0" err="1"/>
              <a:t>diğer</a:t>
            </a:r>
            <a:r>
              <a:rPr lang="en-US" sz="1600" dirty="0"/>
              <a:t> </a:t>
            </a:r>
            <a:r>
              <a:rPr lang="en-US" sz="1600" dirty="0" err="1"/>
              <a:t>siteden</a:t>
            </a:r>
            <a:r>
              <a:rPr lang="en-US" sz="1600" dirty="0"/>
              <a:t> </a:t>
            </a:r>
            <a:r>
              <a:rPr lang="en-US" sz="1600" dirty="0" err="1"/>
              <a:t>alınmıştır</a:t>
            </a:r>
            <a:r>
              <a:rPr lang="en-US" sz="1600" dirty="0"/>
              <a:t>. Bu XSS </a:t>
            </a:r>
            <a:r>
              <a:rPr lang="en-US" sz="1600" dirty="0" err="1"/>
              <a:t>açık</a:t>
            </a:r>
            <a:r>
              <a:rPr lang="en-US" sz="1600" dirty="0"/>
              <a:t> </a:t>
            </a:r>
            <a:r>
              <a:rPr lang="en-US" sz="1600" dirty="0" err="1"/>
              <a:t>türüne</a:t>
            </a:r>
            <a:r>
              <a:rPr lang="en-US" sz="1600" dirty="0"/>
              <a:t> </a:t>
            </a:r>
            <a:r>
              <a:rPr lang="en-US" sz="1600" b="1" dirty="0"/>
              <a:t>REFLECTED XSS </a:t>
            </a:r>
            <a:r>
              <a:rPr lang="en-US" sz="1600" dirty="0" err="1"/>
              <a:t>denmektedir</a:t>
            </a:r>
            <a:r>
              <a:rPr lang="en-US" sz="1600" dirty="0"/>
              <a:t>.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A4AFA-3470-146C-73F3-7F434F4D0B6E}"/>
              </a:ext>
            </a:extLst>
          </p:cNvPr>
          <p:cNvSpPr txBox="1"/>
          <p:nvPr/>
        </p:nvSpPr>
        <p:spPr>
          <a:xfrm>
            <a:off x="553914" y="5884965"/>
            <a:ext cx="10823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 </a:t>
            </a:r>
            <a:r>
              <a:rPr lang="en-US" sz="1600" dirty="0" err="1"/>
              <a:t>örnekte</a:t>
            </a:r>
            <a:r>
              <a:rPr lang="en-US" sz="1600" dirty="0"/>
              <a:t> </a:t>
            </a:r>
            <a:r>
              <a:rPr lang="en-US" sz="1600" dirty="0" err="1"/>
              <a:t>kod</a:t>
            </a:r>
            <a:r>
              <a:rPr lang="en-US" sz="1600" dirty="0"/>
              <a:t> </a:t>
            </a:r>
            <a:r>
              <a:rPr lang="en-US" sz="1600" dirty="0" err="1"/>
              <a:t>doğrudan</a:t>
            </a:r>
            <a:r>
              <a:rPr lang="en-US" sz="1600" dirty="0"/>
              <a:t> </a:t>
            </a:r>
            <a:r>
              <a:rPr lang="en-US" sz="1600" dirty="0" err="1"/>
              <a:t>bizim</a:t>
            </a:r>
            <a:r>
              <a:rPr lang="en-US" sz="1600" dirty="0"/>
              <a:t> </a:t>
            </a:r>
            <a:r>
              <a:rPr lang="en-US" sz="1600" dirty="0" err="1"/>
              <a:t>girdimizle</a:t>
            </a:r>
            <a:r>
              <a:rPr lang="en-US" sz="1600" dirty="0"/>
              <a:t> </a:t>
            </a:r>
            <a:r>
              <a:rPr lang="en-US" sz="1600" dirty="0" err="1"/>
              <a:t>çalışmakta</a:t>
            </a:r>
            <a:r>
              <a:rPr lang="en-US" sz="1600" dirty="0"/>
              <a:t> </a:t>
            </a:r>
            <a:r>
              <a:rPr lang="en-US" sz="1600" dirty="0" err="1"/>
              <a:t>fakat</a:t>
            </a:r>
            <a:r>
              <a:rPr lang="en-US" sz="1600" dirty="0"/>
              <a:t> </a:t>
            </a:r>
            <a:r>
              <a:rPr lang="en-US" sz="1600" dirty="0" err="1"/>
              <a:t>bu</a:t>
            </a:r>
            <a:r>
              <a:rPr lang="en-US" sz="1600" dirty="0"/>
              <a:t> </a:t>
            </a:r>
            <a:r>
              <a:rPr lang="en-US" sz="1600" dirty="0" err="1"/>
              <a:t>girdi</a:t>
            </a:r>
            <a:r>
              <a:rPr lang="en-US" sz="1600" dirty="0"/>
              <a:t> database </a:t>
            </a:r>
            <a:r>
              <a:rPr lang="en-US" sz="1600" dirty="0" err="1"/>
              <a:t>gibi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ortamda</a:t>
            </a:r>
            <a:r>
              <a:rPr lang="en-US" sz="1600" dirty="0"/>
              <a:t> </a:t>
            </a:r>
            <a:r>
              <a:rPr lang="en-US" sz="1600" dirty="0" err="1"/>
              <a:t>saklanıp</a:t>
            </a:r>
            <a:r>
              <a:rPr lang="en-US" sz="1600" dirty="0"/>
              <a:t> </a:t>
            </a:r>
            <a:r>
              <a:rPr lang="en-US" sz="1600" dirty="0" err="1"/>
              <a:t>sonradan</a:t>
            </a:r>
            <a:r>
              <a:rPr lang="en-US" sz="1600" dirty="0"/>
              <a:t> </a:t>
            </a:r>
            <a:r>
              <a:rPr lang="en-US" sz="1600" dirty="0" err="1"/>
              <a:t>aynı</a:t>
            </a:r>
            <a:r>
              <a:rPr lang="en-US" sz="1600" dirty="0"/>
              <a:t> </a:t>
            </a:r>
            <a:r>
              <a:rPr lang="en-US" sz="1600" dirty="0" err="1"/>
              <a:t>yöntemle</a:t>
            </a:r>
            <a:r>
              <a:rPr lang="en-US" sz="1600" dirty="0"/>
              <a:t> </a:t>
            </a:r>
            <a:r>
              <a:rPr lang="en-US" sz="1600" dirty="0" err="1"/>
              <a:t>görüntülenseydi</a:t>
            </a:r>
            <a:r>
              <a:rPr lang="en-US" sz="1600" dirty="0"/>
              <a:t> </a:t>
            </a:r>
            <a:r>
              <a:rPr lang="en-US" sz="1600" dirty="0" err="1"/>
              <a:t>bu</a:t>
            </a:r>
            <a:r>
              <a:rPr lang="en-US" sz="1600" dirty="0"/>
              <a:t> </a:t>
            </a:r>
            <a:r>
              <a:rPr lang="en-US" sz="1600" b="1" dirty="0"/>
              <a:t>STORED XSS </a:t>
            </a:r>
            <a:r>
              <a:rPr lang="en-US" sz="1600" dirty="0" err="1"/>
              <a:t>olarak</a:t>
            </a:r>
            <a:r>
              <a:rPr lang="en-US" sz="1600" dirty="0"/>
              <a:t> </a:t>
            </a:r>
            <a:r>
              <a:rPr lang="en-US" sz="1600" dirty="0" err="1"/>
              <a:t>adlandırılacaktı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495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5413B8-A80B-24FF-79BA-EB705E6E95BE}"/>
              </a:ext>
            </a:extLst>
          </p:cNvPr>
          <p:cNvSpPr txBox="1"/>
          <p:nvPr/>
        </p:nvSpPr>
        <p:spPr>
          <a:xfrm>
            <a:off x="554981" y="886409"/>
            <a:ext cx="11080292" cy="13809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700" b="1" dirty="0"/>
              <a:t>Man In The Middle</a:t>
            </a:r>
          </a:p>
          <a:p>
            <a:pPr>
              <a:spcBef>
                <a:spcPts val="2500"/>
              </a:spcBef>
            </a:pPr>
            <a:r>
              <a:rPr lang="en-US" sz="1600" dirty="0"/>
              <a:t>MitM (</a:t>
            </a:r>
            <a:r>
              <a:rPr lang="en-US" sz="1600" dirty="0" err="1"/>
              <a:t>Ortadaki</a:t>
            </a:r>
            <a:r>
              <a:rPr lang="en-US" sz="1600" dirty="0"/>
              <a:t> Adam) </a:t>
            </a:r>
            <a:r>
              <a:rPr lang="en-US" sz="1600" dirty="0" err="1"/>
              <a:t>saldırısı</a:t>
            </a:r>
            <a:r>
              <a:rPr lang="en-US" sz="1600" dirty="0"/>
              <a:t>, </a:t>
            </a:r>
            <a:r>
              <a:rPr lang="en-US" sz="1600" dirty="0" err="1"/>
              <a:t>iki</a:t>
            </a:r>
            <a:r>
              <a:rPr lang="en-US" sz="1600" dirty="0"/>
              <a:t> </a:t>
            </a:r>
            <a:r>
              <a:rPr lang="en-US" sz="1600" dirty="0" err="1"/>
              <a:t>taraf</a:t>
            </a:r>
            <a:r>
              <a:rPr lang="en-US" sz="1600" dirty="0"/>
              <a:t> </a:t>
            </a:r>
            <a:r>
              <a:rPr lang="en-US" sz="1600" dirty="0" err="1"/>
              <a:t>arasındaki</a:t>
            </a:r>
            <a:r>
              <a:rPr lang="en-US" sz="1600" dirty="0"/>
              <a:t> </a:t>
            </a:r>
            <a:r>
              <a:rPr lang="en-US" sz="1600" dirty="0" err="1"/>
              <a:t>iletişimi</a:t>
            </a:r>
            <a:r>
              <a:rPr lang="en-US" sz="1600" dirty="0"/>
              <a:t> </a:t>
            </a:r>
            <a:r>
              <a:rPr lang="en-US" sz="1600" dirty="0" err="1"/>
              <a:t>gizlice</a:t>
            </a:r>
            <a:r>
              <a:rPr lang="en-US" sz="1600" dirty="0"/>
              <a:t> </a:t>
            </a:r>
            <a:r>
              <a:rPr lang="en-US" sz="1600" dirty="0" err="1"/>
              <a:t>dinleme</a:t>
            </a:r>
            <a:r>
              <a:rPr lang="en-US" sz="1600" dirty="0"/>
              <a:t>, </a:t>
            </a:r>
            <a:r>
              <a:rPr lang="en-US" sz="1600" dirty="0" err="1"/>
              <a:t>değiştirme</a:t>
            </a:r>
            <a:r>
              <a:rPr lang="en-US" sz="1600" dirty="0"/>
              <a:t> </a:t>
            </a:r>
            <a:r>
              <a:rPr lang="en-US" sz="1600" dirty="0" err="1"/>
              <a:t>veya</a:t>
            </a:r>
            <a:r>
              <a:rPr lang="en-US" sz="1600" dirty="0"/>
              <a:t> </a:t>
            </a:r>
            <a:r>
              <a:rPr lang="en-US" sz="1600" dirty="0" err="1"/>
              <a:t>yönlendirme</a:t>
            </a:r>
            <a:r>
              <a:rPr lang="en-US" sz="1600" dirty="0"/>
              <a:t> </a:t>
            </a:r>
            <a:r>
              <a:rPr lang="en-US" sz="1600" dirty="0" err="1"/>
              <a:t>saldırısıdır</a:t>
            </a:r>
            <a:r>
              <a:rPr lang="en-US" sz="1600" dirty="0"/>
              <a:t>. </a:t>
            </a:r>
            <a:r>
              <a:rPr lang="en-US" sz="1600" dirty="0" err="1"/>
              <a:t>Saldırgan</a:t>
            </a:r>
            <a:r>
              <a:rPr lang="en-US" sz="1600" dirty="0"/>
              <a:t>, </a:t>
            </a:r>
            <a:r>
              <a:rPr lang="en-US" sz="1600" dirty="0" err="1"/>
              <a:t>kurbanların</a:t>
            </a:r>
            <a:r>
              <a:rPr lang="en-US" sz="1600" dirty="0"/>
              <a:t> fark </a:t>
            </a:r>
            <a:r>
              <a:rPr lang="en-US" sz="1600" dirty="0" err="1"/>
              <a:t>etmeden</a:t>
            </a:r>
            <a:r>
              <a:rPr lang="en-US" sz="1600" dirty="0"/>
              <a:t> </a:t>
            </a:r>
            <a:r>
              <a:rPr lang="en-US" sz="1600" dirty="0" err="1"/>
              <a:t>verilerini</a:t>
            </a:r>
            <a:r>
              <a:rPr lang="en-US" sz="1600" dirty="0"/>
              <a:t> </a:t>
            </a:r>
            <a:r>
              <a:rPr lang="en-US" sz="1600" dirty="0" err="1"/>
              <a:t>çalar</a:t>
            </a:r>
            <a:r>
              <a:rPr lang="en-US" sz="1600" dirty="0"/>
              <a:t>, </a:t>
            </a:r>
            <a:r>
              <a:rPr lang="en-US" sz="1600" dirty="0" err="1"/>
              <a:t>değiştirir</a:t>
            </a:r>
            <a:r>
              <a:rPr lang="en-US" sz="1600" dirty="0"/>
              <a:t> </a:t>
            </a:r>
            <a:r>
              <a:rPr lang="en-US" sz="1600" dirty="0" err="1"/>
              <a:t>veya</a:t>
            </a:r>
            <a:r>
              <a:rPr lang="en-US" sz="1600" dirty="0"/>
              <a:t> </a:t>
            </a:r>
            <a:r>
              <a:rPr lang="en-US" sz="1600" dirty="0" err="1"/>
              <a:t>sahte</a:t>
            </a:r>
            <a:r>
              <a:rPr lang="en-US" sz="1600" dirty="0"/>
              <a:t> </a:t>
            </a:r>
            <a:r>
              <a:rPr lang="en-US" sz="1600" dirty="0" err="1"/>
              <a:t>yanıtlar</a:t>
            </a:r>
            <a:r>
              <a:rPr lang="en-US" sz="1600" dirty="0"/>
              <a:t> </a:t>
            </a:r>
            <a:r>
              <a:rPr lang="en-US" sz="1600" dirty="0" err="1"/>
              <a:t>gönderir</a:t>
            </a:r>
            <a:r>
              <a:rPr lang="en-US" sz="1600" dirty="0"/>
              <a:t>. </a:t>
            </a:r>
            <a:r>
              <a:rPr lang="en-US" sz="1600" dirty="0" err="1"/>
              <a:t>Ağda</a:t>
            </a:r>
            <a:r>
              <a:rPr lang="en-US" sz="1600" dirty="0"/>
              <a:t> </a:t>
            </a:r>
            <a:r>
              <a:rPr lang="en-US" sz="1600" dirty="0" err="1"/>
              <a:t>sahte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Wi-Fi </a:t>
            </a:r>
            <a:r>
              <a:rPr lang="en-US" sz="1600" dirty="0" err="1"/>
              <a:t>açarak</a:t>
            </a:r>
            <a:r>
              <a:rPr lang="en-US" sz="1600" dirty="0"/>
              <a:t> </a:t>
            </a:r>
            <a:r>
              <a:rPr lang="en-US" sz="1600" dirty="0" err="1"/>
              <a:t>veya</a:t>
            </a:r>
            <a:r>
              <a:rPr lang="en-US" sz="1600" dirty="0"/>
              <a:t> ARP Spoofing </a:t>
            </a:r>
            <a:r>
              <a:rPr lang="en-US" sz="1600" dirty="0" err="1"/>
              <a:t>yaparak</a:t>
            </a:r>
            <a:r>
              <a:rPr lang="en-US" sz="1600" dirty="0"/>
              <a:t> </a:t>
            </a:r>
            <a:r>
              <a:rPr lang="en-US" sz="1600" dirty="0" err="1"/>
              <a:t>trafik</a:t>
            </a:r>
            <a:r>
              <a:rPr lang="en-US" sz="1600" dirty="0"/>
              <a:t> </a:t>
            </a:r>
            <a:r>
              <a:rPr lang="en-US" sz="1600" dirty="0" err="1"/>
              <a:t>yönlendirilir</a:t>
            </a:r>
            <a:r>
              <a:rPr lang="en-US" sz="1600" dirty="0"/>
              <a:t>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en-US" sz="1700" b="1" dirty="0"/>
          </a:p>
        </p:txBody>
      </p:sp>
      <p:pic>
        <p:nvPicPr>
          <p:cNvPr id="7" name="Picture 6" descr="A computer hardware with red arrows&#10;&#10;AI-generated content may be incorrect.">
            <a:extLst>
              <a:ext uri="{FF2B5EF4-FFF2-40B4-BE49-F238E27FC236}">
                <a16:creationId xmlns:a16="http://schemas.microsoft.com/office/drawing/2014/main" id="{1CE87A05-C6B6-2062-FAA5-A05841B22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0" y="2868461"/>
            <a:ext cx="5878845" cy="2900230"/>
          </a:xfrm>
          <a:prstGeom prst="rect">
            <a:avLst/>
          </a:prstGeom>
        </p:spPr>
      </p:pic>
      <p:pic>
        <p:nvPicPr>
          <p:cNvPr id="9" name="Picture 8" descr="A computer screen shot&#10;&#10;AI-generated content may be incorrect.">
            <a:extLst>
              <a:ext uri="{FF2B5EF4-FFF2-40B4-BE49-F238E27FC236}">
                <a16:creationId xmlns:a16="http://schemas.microsoft.com/office/drawing/2014/main" id="{ED708055-5492-436E-F4E2-5BE45E8FF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27" y="2574325"/>
            <a:ext cx="5760108" cy="3501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D5AEC81-3BEE-88A7-93F0-AD3D7B7A9A47}"/>
                  </a:ext>
                </a:extLst>
              </p14:cNvPr>
              <p14:cNvContentPartPr/>
              <p14:nvPr/>
            </p14:nvContentPartPr>
            <p14:xfrm>
              <a:off x="8468118" y="5901245"/>
              <a:ext cx="32040" cy="24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D5AEC81-3BEE-88A7-93F0-AD3D7B7A9A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61998" y="5895125"/>
                <a:ext cx="442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6EBF614-7F47-30E9-97BD-F2B0A78450AD}"/>
                  </a:ext>
                </a:extLst>
              </p14:cNvPr>
              <p14:cNvContentPartPr/>
              <p14:nvPr/>
            </p14:nvContentPartPr>
            <p14:xfrm>
              <a:off x="8789442" y="592186"/>
              <a:ext cx="11880" cy="6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6EBF614-7F47-30E9-97BD-F2B0A78450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0442" y="583186"/>
                <a:ext cx="295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1DD4EDD-BD3A-1E92-13DC-C00969671759}"/>
                  </a:ext>
                </a:extLst>
              </p14:cNvPr>
              <p14:cNvContentPartPr/>
              <p14:nvPr/>
            </p14:nvContentPartPr>
            <p14:xfrm>
              <a:off x="5609922" y="4984906"/>
              <a:ext cx="47880" cy="41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1DD4EDD-BD3A-1E92-13DC-C009696717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00922" y="4975906"/>
                <a:ext cx="6552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Bilgisayar anakartında asma kilit">
            <a:extLst>
              <a:ext uri="{FF2B5EF4-FFF2-40B4-BE49-F238E27FC236}">
                <a16:creationId xmlns:a16="http://schemas.microsoft.com/office/drawing/2014/main" id="{0FA40D7D-2007-4511-8873-A624330F52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2354" r="39373" b="1"/>
          <a:stretch/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5834A-3D0A-1756-E941-44E53C59C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75" y="657369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 err="1"/>
              <a:t>Kriptografi</a:t>
            </a:r>
            <a:r>
              <a:rPr lang="en-US" sz="4400" dirty="0"/>
              <a:t> </a:t>
            </a:r>
            <a:r>
              <a:rPr lang="en-US" sz="4400" dirty="0" err="1"/>
              <a:t>ve</a:t>
            </a:r>
            <a:r>
              <a:rPr lang="en-US" sz="4400" dirty="0"/>
              <a:t> </a:t>
            </a:r>
            <a:r>
              <a:rPr lang="en-US" sz="4400" dirty="0" err="1"/>
              <a:t>veri</a:t>
            </a:r>
            <a:r>
              <a:rPr lang="en-US" sz="4400" dirty="0"/>
              <a:t> </a:t>
            </a:r>
            <a:r>
              <a:rPr lang="en-US" sz="4400" dirty="0" err="1"/>
              <a:t>şifreleme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9EAA1-E4B5-D4A9-8B2B-63ADCA24078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84611" y="2120409"/>
            <a:ext cx="6232310" cy="432014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Kriptografinin Temelleri</a:t>
            </a:r>
          </a:p>
          <a:p>
            <a:pPr marL="0" lvl="1" indent="0">
              <a:buNone/>
            </a:pPr>
            <a:r>
              <a:rPr lang="en-US" sz="1400" b="1" dirty="0" err="1"/>
              <a:t>Kriptografi</a:t>
            </a:r>
            <a:r>
              <a:rPr lang="en-US" sz="1400" dirty="0"/>
              <a:t>, </a:t>
            </a:r>
            <a:r>
              <a:rPr lang="en-US" sz="1400" dirty="0" err="1"/>
              <a:t>bilgiyi</a:t>
            </a:r>
            <a:r>
              <a:rPr lang="en-US" sz="1400" dirty="0"/>
              <a:t> </a:t>
            </a:r>
            <a:r>
              <a:rPr lang="en-US" sz="1400" dirty="0" err="1"/>
              <a:t>yetkisiz</a:t>
            </a:r>
            <a:r>
              <a:rPr lang="en-US" sz="1400" dirty="0"/>
              <a:t> </a:t>
            </a:r>
            <a:r>
              <a:rPr lang="en-US" sz="1400" dirty="0" err="1"/>
              <a:t>erişimden</a:t>
            </a:r>
            <a:r>
              <a:rPr lang="en-US" sz="1400" dirty="0"/>
              <a:t> </a:t>
            </a:r>
            <a:r>
              <a:rPr lang="en-US" sz="1400" dirty="0" err="1"/>
              <a:t>korumak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kullanılan</a:t>
            </a:r>
            <a:r>
              <a:rPr lang="en-US" sz="1400" dirty="0"/>
              <a:t> </a:t>
            </a:r>
            <a:r>
              <a:rPr lang="en-US" sz="1400" b="1" dirty="0" err="1"/>
              <a:t>şifreleme</a:t>
            </a:r>
            <a:r>
              <a:rPr lang="en-US" sz="1400" b="1" dirty="0"/>
              <a:t> </a:t>
            </a:r>
            <a:r>
              <a:rPr lang="en-US" sz="1400" b="1" dirty="0" err="1"/>
              <a:t>ve</a:t>
            </a:r>
            <a:r>
              <a:rPr lang="en-US" sz="1400" b="1" dirty="0"/>
              <a:t> </a:t>
            </a:r>
            <a:r>
              <a:rPr lang="en-US" sz="1400" b="1" dirty="0" err="1"/>
              <a:t>güvenlik</a:t>
            </a:r>
            <a:r>
              <a:rPr lang="en-US" sz="1400" b="1" dirty="0"/>
              <a:t> </a:t>
            </a:r>
            <a:r>
              <a:rPr lang="en-US" sz="1400" b="1" dirty="0" err="1"/>
              <a:t>teknikleridir</a:t>
            </a:r>
            <a:r>
              <a:rPr lang="en-US" sz="1400" dirty="0"/>
              <a:t>. </a:t>
            </a:r>
            <a:r>
              <a:rPr lang="en-US" sz="1400" dirty="0" err="1"/>
              <a:t>Verileri</a:t>
            </a:r>
            <a:r>
              <a:rPr lang="en-US" sz="1400" dirty="0"/>
              <a:t> </a:t>
            </a:r>
            <a:r>
              <a:rPr lang="en-US" sz="1400" dirty="0" err="1"/>
              <a:t>gizlemek</a:t>
            </a:r>
            <a:r>
              <a:rPr lang="en-US" sz="1400" dirty="0"/>
              <a:t>, </a:t>
            </a:r>
            <a:r>
              <a:rPr lang="en-US" sz="1400" dirty="0" err="1"/>
              <a:t>doğrulamak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güvenli</a:t>
            </a:r>
            <a:r>
              <a:rPr lang="en-US" sz="1400" dirty="0"/>
              <a:t> </a:t>
            </a:r>
            <a:r>
              <a:rPr lang="en-US" sz="1400" dirty="0" err="1"/>
              <a:t>iletişim</a:t>
            </a:r>
            <a:r>
              <a:rPr lang="en-US" sz="1400" dirty="0"/>
              <a:t> </a:t>
            </a:r>
            <a:r>
              <a:rPr lang="en-US" sz="1400" dirty="0" err="1"/>
              <a:t>sağlamak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matematiksel</a:t>
            </a:r>
            <a:r>
              <a:rPr lang="en-US" sz="1400" dirty="0"/>
              <a:t> </a:t>
            </a:r>
            <a:r>
              <a:rPr lang="en-US" sz="1400" dirty="0" err="1"/>
              <a:t>algoritmalar</a:t>
            </a:r>
            <a:r>
              <a:rPr lang="en-US" sz="1400" dirty="0"/>
              <a:t> </a:t>
            </a:r>
            <a:r>
              <a:rPr lang="en-US" sz="1400" dirty="0" err="1"/>
              <a:t>kullanır</a:t>
            </a:r>
            <a:r>
              <a:rPr lang="en-US" sz="1400" dirty="0"/>
              <a:t>.</a:t>
            </a:r>
            <a:endParaRPr lang="tr-TR" sz="1400" dirty="0"/>
          </a:p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Veri Şifrelemesi</a:t>
            </a:r>
          </a:p>
          <a:p>
            <a:pPr marL="0" lvl="1" indent="0">
              <a:buNone/>
            </a:pPr>
            <a:r>
              <a:rPr lang="tr-TR" sz="1400" dirty="0"/>
              <a:t>Veri şifrelemesi, bilgilerin yetkisiz erişime karşı korunması için kullanılan bir yöntemdir. Bu, verilerin güvenliğini artırır.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Şifreleme Yöntemleri</a:t>
            </a:r>
            <a:r>
              <a:rPr lang="en-US" sz="1400" b="1" dirty="0"/>
              <a:t> </a:t>
            </a:r>
            <a:r>
              <a:rPr lang="en-US" sz="1400" b="1" dirty="0" err="1"/>
              <a:t>ve</a:t>
            </a:r>
            <a:r>
              <a:rPr lang="en-US" sz="1400" b="1" dirty="0"/>
              <a:t> </a:t>
            </a:r>
            <a:r>
              <a:rPr lang="en-US" sz="1400" b="1" dirty="0" err="1"/>
              <a:t>Protokolleri</a:t>
            </a:r>
            <a:endParaRPr lang="tr-TR" sz="1400" b="1" dirty="0"/>
          </a:p>
          <a:p>
            <a:pPr marL="0" lvl="1" indent="0">
              <a:buNone/>
            </a:pPr>
            <a:r>
              <a:rPr lang="tr-TR" sz="1400" dirty="0"/>
              <a:t>Farklı şifreleme yöntemleri, verilerin korunması için çeşitli teknikler sunar. Her yöntemin avantajları ve dezavantajları vardır.</a:t>
            </a:r>
            <a:r>
              <a:rPr lang="en-US" sz="1400" dirty="0" err="1"/>
              <a:t>Şifreleme</a:t>
            </a:r>
            <a:r>
              <a:rPr lang="en-US" sz="1400" dirty="0"/>
              <a:t> </a:t>
            </a:r>
            <a:r>
              <a:rPr lang="en-US" sz="1400" dirty="0" err="1"/>
              <a:t>yöntemlerinin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bütün</a:t>
            </a:r>
            <a:r>
              <a:rPr lang="en-US" sz="1400" dirty="0"/>
              <a:t> </a:t>
            </a:r>
            <a:r>
              <a:rPr lang="en-US" sz="1400" dirty="0" err="1"/>
              <a:t>halde</a:t>
            </a:r>
            <a:r>
              <a:rPr lang="en-US" sz="1400" dirty="0"/>
              <a:t> </a:t>
            </a:r>
            <a:r>
              <a:rPr lang="en-US" sz="1400" dirty="0" err="1"/>
              <a:t>kullanılıp</a:t>
            </a:r>
            <a:r>
              <a:rPr lang="en-US" sz="1400" dirty="0"/>
              <a:t> </a:t>
            </a:r>
            <a:r>
              <a:rPr lang="en-US" sz="1400" dirty="0" err="1"/>
              <a:t>protokol</a:t>
            </a:r>
            <a:r>
              <a:rPr lang="en-US" sz="1400" dirty="0"/>
              <a:t> </a:t>
            </a:r>
            <a:r>
              <a:rPr lang="en-US" sz="1400" dirty="0" err="1"/>
              <a:t>haline</a:t>
            </a:r>
            <a:r>
              <a:rPr lang="en-US" sz="1400" dirty="0"/>
              <a:t> </a:t>
            </a:r>
            <a:r>
              <a:rPr lang="en-US" sz="1400" dirty="0" err="1"/>
              <a:t>getirilmesi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şifreleme</a:t>
            </a:r>
            <a:r>
              <a:rPr lang="en-US" sz="1400" dirty="0"/>
              <a:t> </a:t>
            </a:r>
            <a:r>
              <a:rPr lang="en-US" sz="1400" dirty="0" err="1"/>
              <a:t>protokolleri</a:t>
            </a:r>
            <a:r>
              <a:rPr lang="en-US" sz="1400" dirty="0"/>
              <a:t> </a:t>
            </a:r>
            <a:r>
              <a:rPr lang="en-US" sz="1400" dirty="0" err="1"/>
              <a:t>oluşur</a:t>
            </a:r>
            <a:r>
              <a:rPr lang="en-US" sz="1400" dirty="0"/>
              <a:t>. Bu </a:t>
            </a:r>
            <a:r>
              <a:rPr lang="en-US" sz="1400" dirty="0" err="1"/>
              <a:t>şifreleme</a:t>
            </a:r>
            <a:r>
              <a:rPr lang="en-US" sz="1400" dirty="0"/>
              <a:t> </a:t>
            </a:r>
            <a:r>
              <a:rPr lang="en-US" sz="1400" dirty="0" err="1"/>
              <a:t>türlerine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protokollere</a:t>
            </a:r>
            <a:r>
              <a:rPr lang="en-US" sz="1400" dirty="0"/>
              <a:t> </a:t>
            </a:r>
            <a:r>
              <a:rPr lang="en-US" sz="1400" dirty="0" err="1"/>
              <a:t>örnek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. AES,RSA,SHA-256[ SSL/TLS (Transfer Layer Protocol)]</a:t>
            </a:r>
            <a:endParaRPr lang="tr-TR" sz="14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78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FE19-91D0-A6AD-91D3-5F65FDDB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979" y="80174"/>
            <a:ext cx="6116196" cy="90887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Şifrelemenin</a:t>
            </a:r>
            <a:r>
              <a:rPr lang="en-US" dirty="0"/>
              <a:t> </a:t>
            </a:r>
            <a:r>
              <a:rPr lang="en-US" dirty="0" err="1"/>
              <a:t>Önemi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00E96E-82C4-324C-F2BF-C65148C7D7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9" y="1005940"/>
            <a:ext cx="5021182" cy="3907997"/>
          </a:xfrm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2230D8-CF5A-44B0-1C3F-D85C974323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85" y="989045"/>
            <a:ext cx="5021183" cy="39248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24FC32-CFDA-8879-5ABC-FE02D2B6AA0E}"/>
              </a:ext>
            </a:extLst>
          </p:cNvPr>
          <p:cNvSpPr txBox="1"/>
          <p:nvPr/>
        </p:nvSpPr>
        <p:spPr>
          <a:xfrm>
            <a:off x="1156996" y="5290457"/>
            <a:ext cx="9720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Önümüzde</a:t>
            </a:r>
            <a:r>
              <a:rPr lang="en-US" sz="1400" dirty="0"/>
              <a:t> 2 </a:t>
            </a:r>
            <a:r>
              <a:rPr lang="en-US" sz="1400" dirty="0" err="1"/>
              <a:t>tane</a:t>
            </a:r>
            <a:r>
              <a:rPr lang="en-US" sz="1400" dirty="0"/>
              <a:t> Ettercap sniffing </a:t>
            </a:r>
            <a:r>
              <a:rPr lang="en-US" sz="1400" dirty="0" err="1"/>
              <a:t>öneği</a:t>
            </a:r>
            <a:r>
              <a:rPr lang="en-US" sz="1400" dirty="0"/>
              <a:t> var. Ettercap </a:t>
            </a:r>
            <a:r>
              <a:rPr lang="en-US" sz="1400" dirty="0" err="1"/>
              <a:t>kısaca</a:t>
            </a:r>
            <a:r>
              <a:rPr lang="en-US" sz="1400" dirty="0"/>
              <a:t> </a:t>
            </a:r>
            <a:r>
              <a:rPr lang="en-US" sz="1400" dirty="0" err="1"/>
              <a:t>arp</a:t>
            </a:r>
            <a:r>
              <a:rPr lang="en-US" sz="1400" dirty="0"/>
              <a:t> poisoning </a:t>
            </a:r>
            <a:r>
              <a:rPr lang="en-US" sz="1400" dirty="0" err="1"/>
              <a:t>saldırısı</a:t>
            </a:r>
            <a:r>
              <a:rPr lang="en-US" sz="1400" dirty="0"/>
              <a:t> </a:t>
            </a:r>
            <a:r>
              <a:rPr lang="en-US" sz="1400" dirty="0" err="1"/>
              <a:t>yapılmak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düzenlenmiş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araçtır</a:t>
            </a:r>
            <a:r>
              <a:rPr lang="en-US" sz="1400" dirty="0"/>
              <a:t>.</a:t>
            </a:r>
          </a:p>
          <a:p>
            <a:r>
              <a:rPr lang="en-US" sz="1400" dirty="0"/>
              <a:t> Bu </a:t>
            </a:r>
            <a:r>
              <a:rPr lang="en-US" sz="1400" dirty="0" err="1"/>
              <a:t>araçla</a:t>
            </a:r>
            <a:r>
              <a:rPr lang="en-US" sz="1400" dirty="0"/>
              <a:t> </a:t>
            </a:r>
            <a:r>
              <a:rPr lang="en-US" sz="1400" dirty="0" err="1"/>
              <a:t>yakaladığımız</a:t>
            </a:r>
            <a:r>
              <a:rPr lang="en-US" sz="1400" dirty="0"/>
              <a:t> 2 </a:t>
            </a:r>
            <a:r>
              <a:rPr lang="en-US" sz="1400" dirty="0" err="1"/>
              <a:t>paketten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tanesi</a:t>
            </a:r>
            <a:r>
              <a:rPr lang="en-US" sz="1400" dirty="0"/>
              <a:t> </a:t>
            </a:r>
            <a:r>
              <a:rPr lang="en-US" sz="1400" dirty="0" err="1"/>
              <a:t>şifrelenmiş</a:t>
            </a:r>
            <a:r>
              <a:rPr lang="en-US" sz="1400" dirty="0"/>
              <a:t> </a:t>
            </a:r>
            <a:r>
              <a:rPr lang="en-US" sz="1400" dirty="0" err="1"/>
              <a:t>veri</a:t>
            </a:r>
            <a:r>
              <a:rPr lang="en-US" sz="1400" dirty="0"/>
              <a:t> </a:t>
            </a:r>
            <a:r>
              <a:rPr lang="en-US" sz="1400" dirty="0" err="1"/>
              <a:t>içerirken</a:t>
            </a:r>
            <a:r>
              <a:rPr lang="en-US" sz="1400" dirty="0"/>
              <a:t> </a:t>
            </a:r>
            <a:r>
              <a:rPr lang="en-US" sz="1400" dirty="0" err="1"/>
              <a:t>diğeri</a:t>
            </a:r>
            <a:r>
              <a:rPr lang="en-US" sz="1400" dirty="0"/>
              <a:t> </a:t>
            </a:r>
            <a:r>
              <a:rPr lang="en-US" sz="1400" dirty="0" err="1"/>
              <a:t>şifrelenmemiştir</a:t>
            </a:r>
            <a:r>
              <a:rPr lang="en-US" sz="1400" dirty="0"/>
              <a:t> </a:t>
            </a:r>
            <a:r>
              <a:rPr lang="en-US" sz="1400" dirty="0" err="1"/>
              <a:t>bundan</a:t>
            </a:r>
            <a:r>
              <a:rPr lang="en-US" sz="1400" dirty="0"/>
              <a:t> </a:t>
            </a:r>
            <a:r>
              <a:rPr lang="en-US" sz="1400" dirty="0" err="1"/>
              <a:t>ötürü</a:t>
            </a:r>
            <a:r>
              <a:rPr lang="en-US" sz="1400" dirty="0"/>
              <a:t> </a:t>
            </a:r>
            <a:r>
              <a:rPr lang="en-US" sz="1400" dirty="0" err="1"/>
              <a:t>içinde</a:t>
            </a:r>
            <a:r>
              <a:rPr lang="en-US" sz="1400" dirty="0"/>
              <a:t> </a:t>
            </a:r>
            <a:r>
              <a:rPr lang="en-US" sz="1400" dirty="0" err="1"/>
              <a:t>yazanları</a:t>
            </a:r>
            <a:r>
              <a:rPr lang="en-US" sz="1400" dirty="0"/>
              <a:t> </a:t>
            </a:r>
          </a:p>
          <a:p>
            <a:r>
              <a:rPr lang="en-US" sz="1400" dirty="0" err="1"/>
              <a:t>Görebilmekteyiz</a:t>
            </a:r>
            <a:r>
              <a:rPr lang="en-US" sz="1400" dirty="0"/>
              <a:t>. </a:t>
            </a:r>
            <a:r>
              <a:rPr lang="en-US" sz="1400" dirty="0" err="1"/>
              <a:t>Aslında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bize </a:t>
            </a:r>
            <a:r>
              <a:rPr lang="en-US" sz="1400" dirty="0" err="1"/>
              <a:t>şifrelemenin</a:t>
            </a:r>
            <a:r>
              <a:rPr lang="en-US" sz="1400" dirty="0"/>
              <a:t> </a:t>
            </a:r>
            <a:r>
              <a:rPr lang="en-US" sz="1400" dirty="0" err="1"/>
              <a:t>neden</a:t>
            </a:r>
            <a:r>
              <a:rPr lang="en-US" sz="1400" dirty="0"/>
              <a:t> </a:t>
            </a:r>
            <a:r>
              <a:rPr lang="en-US" sz="1400" dirty="0" err="1"/>
              <a:t>önemli</a:t>
            </a:r>
            <a:r>
              <a:rPr lang="en-US" sz="1400" dirty="0"/>
              <a:t> </a:t>
            </a:r>
            <a:r>
              <a:rPr lang="en-US" sz="1400" dirty="0" err="1"/>
              <a:t>olduğunu</a:t>
            </a:r>
            <a:r>
              <a:rPr lang="en-US" sz="1400" dirty="0"/>
              <a:t> </a:t>
            </a:r>
            <a:r>
              <a:rPr lang="en-US" sz="1400" dirty="0" err="1"/>
              <a:t>gösteren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önemli</a:t>
            </a:r>
            <a:r>
              <a:rPr lang="en-US" sz="1400" dirty="0"/>
              <a:t> </a:t>
            </a:r>
            <a:r>
              <a:rPr lang="en-US" sz="1400" dirty="0" err="1"/>
              <a:t>örneklerden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tanesidir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356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0F7DA-A034-DB24-F091-E903C1C96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tr-TR" sz="7400"/>
              <a:t>Çarpıcı Siber Güvenlik Olayları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69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7041B-569A-2A44-5A6B-DDE60189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 err="1"/>
              <a:t>PirateFi</a:t>
            </a:r>
            <a:r>
              <a:rPr lang="en-US" sz="4400" dirty="0"/>
              <a:t>(</a:t>
            </a:r>
            <a:r>
              <a:rPr lang="en-US" sz="4400" dirty="0" err="1"/>
              <a:t>Trojanlı</a:t>
            </a:r>
            <a:r>
              <a:rPr lang="en-US" sz="4400" dirty="0"/>
              <a:t> steam </a:t>
            </a:r>
            <a:r>
              <a:rPr lang="en-US" sz="4400" dirty="0" err="1"/>
              <a:t>oyunu</a:t>
            </a:r>
            <a:r>
              <a:rPr lang="en-US" sz="4400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AD2EA-D566-EBF8-C6D6-160E9D88E73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 dirty="0" err="1"/>
              <a:t>Saldırı</a:t>
            </a:r>
            <a:r>
              <a:rPr lang="en-US" sz="1400" b="1" dirty="0"/>
              <a:t> </a:t>
            </a:r>
            <a:r>
              <a:rPr lang="en-US" sz="1400" b="1" dirty="0" err="1"/>
              <a:t>İçeriği</a:t>
            </a:r>
            <a:endParaRPr lang="tr-TR" sz="1400" b="1" dirty="0"/>
          </a:p>
          <a:p>
            <a:pPr marL="0" lvl="1" indent="0">
              <a:buNone/>
            </a:pPr>
            <a:r>
              <a:rPr lang="en-US" sz="1400" dirty="0"/>
              <a:t>​</a:t>
            </a:r>
            <a:r>
              <a:rPr lang="en-US" sz="1400" dirty="0" err="1"/>
              <a:t>PirateFi</a:t>
            </a:r>
            <a:r>
              <a:rPr lang="en-US" sz="1400" dirty="0"/>
              <a:t>, Steam </a:t>
            </a:r>
            <a:r>
              <a:rPr lang="en-US" sz="1400" dirty="0" err="1"/>
              <a:t>platformunda</a:t>
            </a:r>
            <a:r>
              <a:rPr lang="en-US" sz="1400" dirty="0"/>
              <a:t> Seaworth Interactive </a:t>
            </a:r>
            <a:r>
              <a:rPr lang="en-US" sz="1400" dirty="0" err="1"/>
              <a:t>tarafından</a:t>
            </a:r>
            <a:r>
              <a:rPr lang="en-US" sz="1400" dirty="0"/>
              <a:t> </a:t>
            </a:r>
            <a:r>
              <a:rPr lang="en-US" sz="1400" dirty="0" err="1"/>
              <a:t>geliştirilen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6 </a:t>
            </a:r>
            <a:r>
              <a:rPr lang="en-US" sz="1400" dirty="0" err="1"/>
              <a:t>Şubat</a:t>
            </a:r>
            <a:r>
              <a:rPr lang="en-US" sz="1400" dirty="0"/>
              <a:t> 2025 </a:t>
            </a:r>
            <a:r>
              <a:rPr lang="en-US" sz="1400" dirty="0" err="1"/>
              <a:t>tarihinde</a:t>
            </a:r>
            <a:r>
              <a:rPr lang="en-US" sz="1400" dirty="0"/>
              <a:t> </a:t>
            </a:r>
            <a:r>
              <a:rPr lang="en-US" sz="1400" dirty="0" err="1"/>
              <a:t>yayınlanan</a:t>
            </a:r>
            <a:r>
              <a:rPr lang="en-US" sz="1400" dirty="0"/>
              <a:t> </a:t>
            </a:r>
            <a:r>
              <a:rPr lang="en-US" sz="1400" dirty="0" err="1"/>
              <a:t>korsan</a:t>
            </a:r>
            <a:r>
              <a:rPr lang="en-US" sz="1400" dirty="0"/>
              <a:t> </a:t>
            </a:r>
            <a:r>
              <a:rPr lang="en-US" sz="1400" dirty="0" err="1"/>
              <a:t>temalı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hayatta</a:t>
            </a:r>
            <a:r>
              <a:rPr lang="en-US" sz="1400" dirty="0"/>
              <a:t> </a:t>
            </a:r>
            <a:r>
              <a:rPr lang="en-US" sz="1400" dirty="0" err="1"/>
              <a:t>kalma</a:t>
            </a:r>
            <a:r>
              <a:rPr lang="en-US" sz="1400" dirty="0"/>
              <a:t> </a:t>
            </a:r>
            <a:r>
              <a:rPr lang="en-US" sz="1400" dirty="0" err="1"/>
              <a:t>oyunuydu</a:t>
            </a:r>
            <a:r>
              <a:rPr lang="en-US" sz="1400" dirty="0"/>
              <a:t>. Oyun, </a:t>
            </a:r>
            <a:r>
              <a:rPr lang="en-US" sz="1400" dirty="0" err="1"/>
              <a:t>kullanıcıların</a:t>
            </a:r>
            <a:r>
              <a:rPr lang="en-US" sz="1400" dirty="0"/>
              <a:t> </a:t>
            </a:r>
            <a:r>
              <a:rPr lang="en-US" sz="1400" dirty="0" err="1"/>
              <a:t>tarayıcı</a:t>
            </a:r>
            <a:r>
              <a:rPr lang="en-US" sz="1400" dirty="0"/>
              <a:t> </a:t>
            </a:r>
            <a:r>
              <a:rPr lang="en-US" sz="1400" dirty="0" err="1"/>
              <a:t>çerezlerini</a:t>
            </a:r>
            <a:r>
              <a:rPr lang="en-US" sz="1400" dirty="0"/>
              <a:t> </a:t>
            </a:r>
            <a:r>
              <a:rPr lang="en-US" sz="1400" dirty="0" err="1"/>
              <a:t>çalan</a:t>
            </a:r>
            <a:r>
              <a:rPr lang="en-US" sz="1400" dirty="0"/>
              <a:t> "Trojan.Win32.Lazzzy.gen" </a:t>
            </a:r>
            <a:r>
              <a:rPr lang="en-US" sz="1400" dirty="0" err="1"/>
              <a:t>adlı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truva</a:t>
            </a:r>
            <a:r>
              <a:rPr lang="en-US" sz="1400" dirty="0"/>
              <a:t> </a:t>
            </a:r>
            <a:r>
              <a:rPr lang="en-US" sz="1400" dirty="0" err="1"/>
              <a:t>atı</a:t>
            </a:r>
            <a:r>
              <a:rPr lang="en-US" sz="1400" dirty="0"/>
              <a:t> </a:t>
            </a:r>
            <a:r>
              <a:rPr lang="en-US" sz="1400" dirty="0" err="1"/>
              <a:t>içeriyordu</a:t>
            </a:r>
            <a:r>
              <a:rPr lang="en-US" sz="1400" dirty="0"/>
              <a:t>. Bu </a:t>
            </a:r>
            <a:r>
              <a:rPr lang="en-US" sz="1400" dirty="0" err="1"/>
              <a:t>zararlı</a:t>
            </a:r>
            <a:r>
              <a:rPr lang="en-US" sz="1400" dirty="0"/>
              <a:t> </a:t>
            </a:r>
            <a:r>
              <a:rPr lang="en-US" sz="1400" dirty="0" err="1"/>
              <a:t>yazılım</a:t>
            </a:r>
            <a:r>
              <a:rPr lang="en-US" sz="1400" dirty="0"/>
              <a:t>, </a:t>
            </a:r>
            <a:r>
              <a:rPr lang="en-US" sz="1400" dirty="0" err="1"/>
              <a:t>bilgisayar</a:t>
            </a:r>
            <a:r>
              <a:rPr lang="en-US" sz="1400" dirty="0"/>
              <a:t> </a:t>
            </a:r>
            <a:r>
              <a:rPr lang="en-US" sz="1400" dirty="0" err="1"/>
              <a:t>korsanlarının</a:t>
            </a:r>
            <a:r>
              <a:rPr lang="en-US" sz="1400" dirty="0"/>
              <a:t> </a:t>
            </a:r>
            <a:r>
              <a:rPr lang="en-US" sz="1400" dirty="0" err="1"/>
              <a:t>kullanıcıların</a:t>
            </a:r>
            <a:r>
              <a:rPr lang="en-US" sz="1400" dirty="0"/>
              <a:t> </a:t>
            </a:r>
            <a:r>
              <a:rPr lang="en-US" sz="1400" dirty="0" err="1"/>
              <a:t>çevrimiçi</a:t>
            </a:r>
            <a:r>
              <a:rPr lang="en-US" sz="1400" dirty="0"/>
              <a:t> </a:t>
            </a:r>
            <a:r>
              <a:rPr lang="en-US" sz="1400" dirty="0" err="1"/>
              <a:t>hesaplarına</a:t>
            </a:r>
            <a:r>
              <a:rPr lang="en-US" sz="1400" dirty="0"/>
              <a:t> </a:t>
            </a:r>
            <a:r>
              <a:rPr lang="en-US" sz="1400" dirty="0" err="1"/>
              <a:t>erişmesine</a:t>
            </a:r>
            <a:r>
              <a:rPr lang="en-US" sz="1400" dirty="0"/>
              <a:t> </a:t>
            </a:r>
            <a:r>
              <a:rPr lang="en-US" sz="1400" dirty="0" err="1"/>
              <a:t>olanak</a:t>
            </a:r>
            <a:r>
              <a:rPr lang="en-US" sz="1400" dirty="0"/>
              <a:t> </a:t>
            </a:r>
            <a:r>
              <a:rPr lang="en-US" sz="1400" dirty="0" err="1"/>
              <a:t>tanıyordu</a:t>
            </a:r>
            <a:r>
              <a:rPr lang="en-US" sz="1400" dirty="0"/>
              <a:t>. Oyun, </a:t>
            </a:r>
            <a:r>
              <a:rPr lang="en-US" sz="1400" dirty="0" err="1"/>
              <a:t>platformdan</a:t>
            </a:r>
            <a:r>
              <a:rPr lang="en-US" sz="1400" dirty="0"/>
              <a:t> </a:t>
            </a:r>
            <a:r>
              <a:rPr lang="en-US" sz="1400" dirty="0" err="1"/>
              <a:t>kaldırılmadan</a:t>
            </a:r>
            <a:r>
              <a:rPr lang="en-US" sz="1400" dirty="0"/>
              <a:t> </a:t>
            </a:r>
            <a:r>
              <a:rPr lang="en-US" sz="1400" dirty="0" err="1"/>
              <a:t>önce</a:t>
            </a:r>
            <a:r>
              <a:rPr lang="en-US" sz="1400" dirty="0"/>
              <a:t> 800 </a:t>
            </a:r>
            <a:r>
              <a:rPr lang="en-US" sz="1400" dirty="0" err="1"/>
              <a:t>ila</a:t>
            </a:r>
            <a:r>
              <a:rPr lang="en-US" sz="1400" dirty="0"/>
              <a:t> 1.500 </a:t>
            </a:r>
            <a:r>
              <a:rPr lang="en-US" sz="1400" dirty="0" err="1"/>
              <a:t>kez</a:t>
            </a:r>
            <a:r>
              <a:rPr lang="en-US" sz="1400" dirty="0"/>
              <a:t> </a:t>
            </a:r>
            <a:r>
              <a:rPr lang="en-US" sz="1400" dirty="0" err="1"/>
              <a:t>indirildi</a:t>
            </a:r>
            <a:r>
              <a:rPr lang="en-US" sz="1400" dirty="0"/>
              <a:t>.</a:t>
            </a:r>
          </a:p>
          <a:p>
            <a:pPr marL="0" lvl="1" indent="0">
              <a:buNone/>
            </a:pPr>
            <a:r>
              <a:rPr lang="tr-TR" sz="1400" b="1" dirty="0"/>
              <a:t>Etkileri</a:t>
            </a:r>
          </a:p>
          <a:p>
            <a:pPr marL="0" lvl="1" indent="0">
              <a:buNone/>
            </a:pPr>
            <a:r>
              <a:rPr lang="en-US" sz="1400" dirty="0"/>
              <a:t>Bu </a:t>
            </a:r>
            <a:r>
              <a:rPr lang="en-US" sz="1400" dirty="0" err="1"/>
              <a:t>saldırı</a:t>
            </a:r>
            <a:r>
              <a:rPr lang="en-US" sz="1400" dirty="0"/>
              <a:t>, </a:t>
            </a:r>
            <a:r>
              <a:rPr lang="en-US" sz="1400" dirty="0" err="1"/>
              <a:t>yüzlerce</a:t>
            </a:r>
            <a:r>
              <a:rPr lang="en-US" sz="1400" dirty="0"/>
              <a:t> </a:t>
            </a:r>
            <a:r>
              <a:rPr lang="en-US" sz="1400" dirty="0" err="1"/>
              <a:t>kullanıcının</a:t>
            </a:r>
            <a:r>
              <a:rPr lang="en-US" sz="1400" dirty="0"/>
              <a:t> </a:t>
            </a:r>
            <a:r>
              <a:rPr lang="en-US" sz="1400" dirty="0" err="1"/>
              <a:t>hesap</a:t>
            </a:r>
            <a:r>
              <a:rPr lang="en-US" sz="1400" dirty="0"/>
              <a:t> </a:t>
            </a:r>
            <a:r>
              <a:rPr lang="en-US" sz="1400" dirty="0" err="1"/>
              <a:t>güvenliğini</a:t>
            </a:r>
            <a:r>
              <a:rPr lang="en-US" sz="1400" dirty="0"/>
              <a:t> </a:t>
            </a:r>
            <a:r>
              <a:rPr lang="en-US" sz="1400" dirty="0" err="1"/>
              <a:t>tehlikeye</a:t>
            </a:r>
            <a:r>
              <a:rPr lang="en-US" sz="1400" dirty="0"/>
              <a:t> </a:t>
            </a:r>
            <a:r>
              <a:rPr lang="en-US" sz="1400" dirty="0" err="1"/>
              <a:t>atarak</a:t>
            </a:r>
            <a:r>
              <a:rPr lang="en-US" sz="1400" dirty="0"/>
              <a:t> </a:t>
            </a:r>
            <a:r>
              <a:rPr lang="en-US" sz="1400" dirty="0" err="1"/>
              <a:t>veri</a:t>
            </a:r>
            <a:r>
              <a:rPr lang="en-US" sz="1400" dirty="0"/>
              <a:t> </a:t>
            </a:r>
            <a:r>
              <a:rPr lang="en-US" sz="1400" dirty="0" err="1"/>
              <a:t>hırsızlığına</a:t>
            </a:r>
            <a:r>
              <a:rPr lang="en-US" sz="1400" dirty="0"/>
              <a:t>, </a:t>
            </a:r>
            <a:r>
              <a:rPr lang="en-US" sz="1400" dirty="0" err="1"/>
              <a:t>yetkisiz</a:t>
            </a:r>
            <a:r>
              <a:rPr lang="en-US" sz="1400" dirty="0"/>
              <a:t> </a:t>
            </a:r>
            <a:r>
              <a:rPr lang="en-US" sz="1400" dirty="0" err="1"/>
              <a:t>erişimlere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Steam </a:t>
            </a:r>
            <a:r>
              <a:rPr lang="en-US" sz="1400" dirty="0" err="1"/>
              <a:t>gibi</a:t>
            </a:r>
            <a:r>
              <a:rPr lang="en-US" sz="1400" dirty="0"/>
              <a:t> </a:t>
            </a:r>
            <a:r>
              <a:rPr lang="en-US" sz="1400" dirty="0" err="1"/>
              <a:t>platformlara</a:t>
            </a:r>
            <a:r>
              <a:rPr lang="en-US" sz="1400" dirty="0"/>
              <a:t> </a:t>
            </a:r>
            <a:r>
              <a:rPr lang="en-US" sz="1400" dirty="0" err="1"/>
              <a:t>olan</a:t>
            </a:r>
            <a:r>
              <a:rPr lang="en-US" sz="1400" dirty="0"/>
              <a:t> </a:t>
            </a:r>
            <a:r>
              <a:rPr lang="en-US" sz="1400" dirty="0" err="1"/>
              <a:t>güvenin</a:t>
            </a:r>
            <a:r>
              <a:rPr lang="en-US" sz="1400" dirty="0"/>
              <a:t> </a:t>
            </a:r>
            <a:r>
              <a:rPr lang="en-US" sz="1400" dirty="0" err="1"/>
              <a:t>sarsılmasına</a:t>
            </a:r>
            <a:r>
              <a:rPr lang="en-US" sz="1400" dirty="0"/>
              <a:t> </a:t>
            </a:r>
            <a:r>
              <a:rPr lang="en-US" sz="1400" dirty="0" err="1"/>
              <a:t>neden</a:t>
            </a:r>
            <a:r>
              <a:rPr lang="en-US" sz="1400" dirty="0"/>
              <a:t> </a:t>
            </a:r>
            <a:r>
              <a:rPr lang="en-US" sz="1400" dirty="0" err="1"/>
              <a:t>oldu</a:t>
            </a:r>
            <a:r>
              <a:rPr lang="en-US" sz="1400" dirty="0"/>
              <a:t>.</a:t>
            </a:r>
          </a:p>
          <a:p>
            <a:pPr marL="0" lvl="1" indent="0">
              <a:buNone/>
            </a:pPr>
            <a:r>
              <a:rPr lang="tr-TR" sz="1400" b="1" dirty="0"/>
              <a:t>Alınan Dersler</a:t>
            </a:r>
          </a:p>
          <a:p>
            <a:pPr marL="0" lvl="1" indent="0">
              <a:buNone/>
            </a:pPr>
            <a:r>
              <a:rPr lang="en-US" sz="1400" dirty="0"/>
              <a:t>Bu </a:t>
            </a:r>
            <a:r>
              <a:rPr lang="en-US" sz="1400" dirty="0" err="1"/>
              <a:t>olay</a:t>
            </a:r>
            <a:r>
              <a:rPr lang="en-US" sz="1400" dirty="0"/>
              <a:t>, </a:t>
            </a:r>
            <a:r>
              <a:rPr lang="en-US" sz="1400" dirty="0" err="1"/>
              <a:t>güvenilmeyen</a:t>
            </a:r>
            <a:r>
              <a:rPr lang="en-US" sz="1400" dirty="0"/>
              <a:t> </a:t>
            </a:r>
            <a:r>
              <a:rPr lang="en-US" sz="1400" dirty="0" err="1"/>
              <a:t>yazılımların</a:t>
            </a:r>
            <a:r>
              <a:rPr lang="en-US" sz="1400" dirty="0"/>
              <a:t> bile </a:t>
            </a:r>
            <a:r>
              <a:rPr lang="en-US" sz="1400" dirty="0" err="1"/>
              <a:t>büyük</a:t>
            </a:r>
            <a:r>
              <a:rPr lang="en-US" sz="1400" dirty="0"/>
              <a:t> </a:t>
            </a:r>
            <a:r>
              <a:rPr lang="en-US" sz="1400" dirty="0" err="1"/>
              <a:t>platformlara</a:t>
            </a:r>
            <a:r>
              <a:rPr lang="en-US" sz="1400" dirty="0"/>
              <a:t> </a:t>
            </a:r>
            <a:r>
              <a:rPr lang="en-US" sz="1400" dirty="0" err="1"/>
              <a:t>sızabileceğini</a:t>
            </a:r>
            <a:r>
              <a:rPr lang="en-US" sz="1400" dirty="0"/>
              <a:t> </a:t>
            </a:r>
            <a:r>
              <a:rPr lang="en-US" sz="1400" dirty="0" err="1"/>
              <a:t>gösteriyor</a:t>
            </a:r>
            <a:r>
              <a:rPr lang="en-US" sz="1400" dirty="0"/>
              <a:t>. </a:t>
            </a:r>
            <a:r>
              <a:rPr lang="en-US" sz="1400" dirty="0" err="1"/>
              <a:t>Kullanıcılar</a:t>
            </a:r>
            <a:r>
              <a:rPr lang="en-US" sz="1400" dirty="0"/>
              <a:t> </a:t>
            </a:r>
            <a:r>
              <a:rPr lang="en-US" sz="1400" dirty="0" err="1"/>
              <a:t>güçlü</a:t>
            </a:r>
            <a:r>
              <a:rPr lang="en-US" sz="1400" dirty="0"/>
              <a:t> </a:t>
            </a:r>
            <a:r>
              <a:rPr lang="en-US" sz="1400" dirty="0" err="1"/>
              <a:t>güvenlik</a:t>
            </a:r>
            <a:r>
              <a:rPr lang="en-US" sz="1400" dirty="0"/>
              <a:t> </a:t>
            </a:r>
            <a:r>
              <a:rPr lang="en-US" sz="1400" dirty="0" err="1"/>
              <a:t>yazılımları</a:t>
            </a:r>
            <a:r>
              <a:rPr lang="en-US" sz="1400" dirty="0"/>
              <a:t> </a:t>
            </a:r>
            <a:r>
              <a:rPr lang="en-US" sz="1400" dirty="0" err="1"/>
              <a:t>kullanmalı</a:t>
            </a:r>
            <a:r>
              <a:rPr lang="en-US" sz="1400" dirty="0"/>
              <a:t>, </a:t>
            </a:r>
            <a:r>
              <a:rPr lang="en-US" sz="1400" dirty="0" err="1"/>
              <a:t>platformlar</a:t>
            </a:r>
            <a:r>
              <a:rPr lang="en-US" sz="1400" dirty="0"/>
              <a:t> </a:t>
            </a:r>
            <a:r>
              <a:rPr lang="en-US" sz="1400" dirty="0" err="1"/>
              <a:t>ise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sıkı</a:t>
            </a:r>
            <a:r>
              <a:rPr lang="en-US" sz="1400" dirty="0"/>
              <a:t> </a:t>
            </a:r>
            <a:r>
              <a:rPr lang="en-US" sz="1400" dirty="0" err="1"/>
              <a:t>denetimler</a:t>
            </a:r>
            <a:r>
              <a:rPr lang="en-US" sz="1400" dirty="0"/>
              <a:t> </a:t>
            </a:r>
            <a:r>
              <a:rPr lang="en-US" sz="1400" dirty="0" err="1"/>
              <a:t>yapmalıdır</a:t>
            </a:r>
            <a:r>
              <a:rPr lang="en-US" sz="1400" dirty="0"/>
              <a:t>.</a:t>
            </a:r>
            <a:endParaRPr lang="tr-TR" sz="14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9A6A91EE-F210-D3CC-0B9E-A3F923AA57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1" y="1212573"/>
            <a:ext cx="5028808" cy="5090218"/>
          </a:xfrm>
        </p:spPr>
      </p:pic>
    </p:spTree>
    <p:extLst>
      <p:ext uri="{BB962C8B-B14F-4D97-AF65-F5344CB8AC3E}">
        <p14:creationId xmlns:p14="http://schemas.microsoft.com/office/powerpoint/2010/main" val="507385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896FE-E943-4445-D12F-63345ACC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5985566" cy="146304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dirty="0"/>
              <a:t>HGS, Anadolu </a:t>
            </a:r>
            <a:r>
              <a:rPr lang="en-US" sz="4400" dirty="0" err="1"/>
              <a:t>Sigorta</a:t>
            </a:r>
            <a:r>
              <a:rPr lang="en-US" sz="4400" dirty="0"/>
              <a:t> APİ </a:t>
            </a:r>
            <a:r>
              <a:rPr lang="en-US" sz="4400" dirty="0" err="1"/>
              <a:t>KEY’in</a:t>
            </a:r>
            <a:r>
              <a:rPr lang="en-US" sz="4400" dirty="0"/>
              <a:t> </a:t>
            </a:r>
            <a:r>
              <a:rPr lang="en-US" sz="4400" dirty="0" err="1"/>
              <a:t>Kullanılması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06C3F-7A03-9A51-62F1-EF039E58A02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17870" y="2578608"/>
            <a:ext cx="6424105" cy="377130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 dirty="0" err="1"/>
              <a:t>Saldırı</a:t>
            </a:r>
            <a:r>
              <a:rPr lang="en-US" sz="1400" b="1" dirty="0"/>
              <a:t> </a:t>
            </a:r>
            <a:r>
              <a:rPr lang="en-US" sz="1400" b="1" dirty="0" err="1"/>
              <a:t>İçeriği</a:t>
            </a:r>
            <a:endParaRPr lang="tr-TR" sz="1400" b="1" dirty="0"/>
          </a:p>
          <a:p>
            <a:pPr marL="0" lvl="1" indent="0">
              <a:buNone/>
            </a:pPr>
            <a:r>
              <a:rPr lang="en-US" sz="1400" dirty="0"/>
              <a:t>​1 </a:t>
            </a:r>
            <a:r>
              <a:rPr lang="en-US" sz="1400" dirty="0" err="1"/>
              <a:t>Aralık</a:t>
            </a:r>
            <a:r>
              <a:rPr lang="en-US" sz="1400" dirty="0"/>
              <a:t> 2024 </a:t>
            </a:r>
            <a:r>
              <a:rPr lang="en-US" sz="1400" dirty="0" err="1"/>
              <a:t>tarihinde</a:t>
            </a:r>
            <a:r>
              <a:rPr lang="en-US" sz="1400" dirty="0"/>
              <a:t> </a:t>
            </a:r>
            <a:r>
              <a:rPr lang="en-US" sz="1400" dirty="0" err="1"/>
              <a:t>İstanbul'da</a:t>
            </a:r>
            <a:r>
              <a:rPr lang="en-US" sz="1400" dirty="0"/>
              <a:t>, </a:t>
            </a:r>
            <a:r>
              <a:rPr lang="en-US" sz="1400" dirty="0" err="1"/>
              <a:t>Hızlı</a:t>
            </a:r>
            <a:r>
              <a:rPr lang="en-US" sz="1400" dirty="0"/>
              <a:t> </a:t>
            </a:r>
            <a:r>
              <a:rPr lang="en-US" sz="1400" dirty="0" err="1"/>
              <a:t>Geçiş</a:t>
            </a:r>
            <a:r>
              <a:rPr lang="en-US" sz="1400" dirty="0"/>
              <a:t> </a:t>
            </a:r>
            <a:r>
              <a:rPr lang="en-US" sz="1400" dirty="0" err="1"/>
              <a:t>Sistemi</a:t>
            </a:r>
            <a:r>
              <a:rPr lang="en-US" sz="1400" dirty="0"/>
              <a:t> (HGS) </a:t>
            </a:r>
            <a:r>
              <a:rPr lang="en-US" sz="1400" dirty="0" err="1"/>
              <a:t>ve</a:t>
            </a:r>
            <a:r>
              <a:rPr lang="en-US" sz="1400" dirty="0"/>
              <a:t> Anadolu </a:t>
            </a:r>
            <a:r>
              <a:rPr lang="en-US" sz="1400" dirty="0" err="1"/>
              <a:t>Sigorta</a:t>
            </a:r>
            <a:r>
              <a:rPr lang="en-US" sz="1400" dirty="0"/>
              <a:t> </a:t>
            </a:r>
            <a:r>
              <a:rPr lang="en-US" sz="1400" dirty="0" err="1"/>
              <a:t>gibi</a:t>
            </a:r>
            <a:r>
              <a:rPr lang="en-US" sz="1400" dirty="0"/>
              <a:t> </a:t>
            </a:r>
            <a:r>
              <a:rPr lang="en-US" sz="1400" dirty="0" err="1"/>
              <a:t>uygulamaların</a:t>
            </a:r>
            <a:r>
              <a:rPr lang="en-US" sz="1400" dirty="0"/>
              <a:t> </a:t>
            </a:r>
            <a:r>
              <a:rPr lang="en-US" sz="1400" dirty="0" err="1"/>
              <a:t>OneSignal</a:t>
            </a:r>
            <a:r>
              <a:rPr lang="en-US" sz="1400" dirty="0"/>
              <a:t> </a:t>
            </a:r>
            <a:r>
              <a:rPr lang="en-US" sz="1400" dirty="0" err="1"/>
              <a:t>adlı</a:t>
            </a:r>
            <a:r>
              <a:rPr lang="en-US" sz="1400" dirty="0"/>
              <a:t> </a:t>
            </a:r>
            <a:r>
              <a:rPr lang="en-US" sz="1400" dirty="0" err="1"/>
              <a:t>bildirim</a:t>
            </a:r>
            <a:r>
              <a:rPr lang="en-US" sz="1400" dirty="0"/>
              <a:t> </a:t>
            </a:r>
            <a:r>
              <a:rPr lang="en-US" sz="1400" dirty="0" err="1"/>
              <a:t>hizmetine</a:t>
            </a:r>
            <a:r>
              <a:rPr lang="en-US" sz="1400" dirty="0"/>
              <a:t> </a:t>
            </a:r>
            <a:r>
              <a:rPr lang="en-US" sz="1400" dirty="0" err="1"/>
              <a:t>ait</a:t>
            </a:r>
            <a:r>
              <a:rPr lang="en-US" sz="1400" dirty="0"/>
              <a:t> API </a:t>
            </a:r>
            <a:r>
              <a:rPr lang="en-US" sz="1400" dirty="0" err="1"/>
              <a:t>anahtarlarının</a:t>
            </a:r>
            <a:r>
              <a:rPr lang="en-US" sz="1400" dirty="0"/>
              <a:t> </a:t>
            </a:r>
            <a:r>
              <a:rPr lang="en-US" sz="1400" dirty="0" err="1"/>
              <a:t>yetkisiz</a:t>
            </a:r>
            <a:r>
              <a:rPr lang="en-US" sz="1400" dirty="0"/>
              <a:t> </a:t>
            </a:r>
            <a:r>
              <a:rPr lang="en-US" sz="1400" dirty="0" err="1"/>
              <a:t>kişilerce</a:t>
            </a:r>
            <a:r>
              <a:rPr lang="en-US" sz="1400" dirty="0"/>
              <a:t> </a:t>
            </a:r>
            <a:r>
              <a:rPr lang="en-US" sz="1400" dirty="0" err="1"/>
              <a:t>ele</a:t>
            </a:r>
            <a:r>
              <a:rPr lang="en-US" sz="1400" dirty="0"/>
              <a:t> </a:t>
            </a:r>
            <a:r>
              <a:rPr lang="en-US" sz="1400" dirty="0" err="1"/>
              <a:t>geçirilmesi</a:t>
            </a:r>
            <a:r>
              <a:rPr lang="en-US" sz="1400" dirty="0"/>
              <a:t> </a:t>
            </a:r>
            <a:r>
              <a:rPr lang="en-US" sz="1400" dirty="0" err="1"/>
              <a:t>sonucu</a:t>
            </a:r>
            <a:r>
              <a:rPr lang="en-US" sz="1400" dirty="0"/>
              <a:t>, </a:t>
            </a:r>
            <a:r>
              <a:rPr lang="en-US" sz="1400" dirty="0" err="1"/>
              <a:t>kullanıcıların</a:t>
            </a:r>
            <a:r>
              <a:rPr lang="en-US" sz="1400" dirty="0"/>
              <a:t> </a:t>
            </a:r>
            <a:r>
              <a:rPr lang="en-US" sz="1400" dirty="0" err="1"/>
              <a:t>cihazlarına</a:t>
            </a:r>
            <a:r>
              <a:rPr lang="en-US" sz="1400" dirty="0"/>
              <a:t> </a:t>
            </a:r>
            <a:r>
              <a:rPr lang="en-US" sz="1400" dirty="0" err="1"/>
              <a:t>küfür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uygunsuz</a:t>
            </a:r>
            <a:r>
              <a:rPr lang="en-US" sz="1400" dirty="0"/>
              <a:t> </a:t>
            </a:r>
            <a:r>
              <a:rPr lang="en-US" sz="1400" dirty="0" err="1"/>
              <a:t>içerikli</a:t>
            </a:r>
            <a:r>
              <a:rPr lang="en-US" sz="1400" dirty="0"/>
              <a:t> </a:t>
            </a:r>
            <a:r>
              <a:rPr lang="en-US" sz="1400" dirty="0" err="1"/>
              <a:t>bildirimler</a:t>
            </a:r>
            <a:r>
              <a:rPr lang="en-US" sz="1400" dirty="0"/>
              <a:t> </a:t>
            </a:r>
            <a:r>
              <a:rPr lang="en-US" sz="1400" dirty="0" err="1"/>
              <a:t>gönderildi</a:t>
            </a:r>
            <a:r>
              <a:rPr lang="en-US" sz="1400" dirty="0"/>
              <a:t>. API </a:t>
            </a:r>
            <a:r>
              <a:rPr lang="en-US" sz="1400" dirty="0" err="1"/>
              <a:t>anahtarlarının</a:t>
            </a:r>
            <a:r>
              <a:rPr lang="en-US" sz="1400" dirty="0"/>
              <a:t> </a:t>
            </a:r>
            <a:r>
              <a:rPr lang="en-US" sz="1400" dirty="0" err="1"/>
              <a:t>ele</a:t>
            </a:r>
            <a:r>
              <a:rPr lang="en-US" sz="1400" dirty="0"/>
              <a:t> </a:t>
            </a:r>
            <a:r>
              <a:rPr lang="en-US" sz="1400" dirty="0" err="1"/>
              <a:t>geçirilmesi</a:t>
            </a:r>
            <a:r>
              <a:rPr lang="en-US" sz="1400" dirty="0"/>
              <a:t>, </a:t>
            </a:r>
            <a:r>
              <a:rPr lang="en-US" sz="1400" dirty="0" err="1"/>
              <a:t>genellikle</a:t>
            </a:r>
            <a:r>
              <a:rPr lang="en-US" sz="1400" dirty="0"/>
              <a:t> </a:t>
            </a:r>
            <a:r>
              <a:rPr lang="en-US" sz="1400" dirty="0" err="1"/>
              <a:t>geliştiricilerin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anahtarları</a:t>
            </a:r>
            <a:r>
              <a:rPr lang="en-US" sz="1400" dirty="0"/>
              <a:t> </a:t>
            </a:r>
            <a:r>
              <a:rPr lang="en-US" sz="1400" dirty="0" err="1"/>
              <a:t>kaynak</a:t>
            </a:r>
            <a:r>
              <a:rPr lang="en-US" sz="1400" dirty="0"/>
              <a:t> </a:t>
            </a:r>
            <a:r>
              <a:rPr lang="en-US" sz="1400" dirty="0" err="1"/>
              <a:t>kodlarında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herkese</a:t>
            </a:r>
            <a:r>
              <a:rPr lang="en-US" sz="1400" dirty="0"/>
              <a:t> </a:t>
            </a:r>
            <a:r>
              <a:rPr lang="en-US" sz="1400" dirty="0" err="1"/>
              <a:t>açık</a:t>
            </a:r>
            <a:r>
              <a:rPr lang="en-US" sz="1400" dirty="0"/>
              <a:t> </a:t>
            </a:r>
            <a:r>
              <a:rPr lang="en-US" sz="1400" dirty="0" err="1"/>
              <a:t>depolarda</a:t>
            </a:r>
            <a:r>
              <a:rPr lang="en-US" sz="1400" dirty="0"/>
              <a:t> </a:t>
            </a:r>
            <a:r>
              <a:rPr lang="en-US" sz="1400" dirty="0" err="1"/>
              <a:t>yanlışlıkla</a:t>
            </a:r>
            <a:r>
              <a:rPr lang="en-US" sz="1400" dirty="0"/>
              <a:t> </a:t>
            </a:r>
            <a:r>
              <a:rPr lang="en-US" sz="1400" dirty="0" err="1"/>
              <a:t>ifşa</a:t>
            </a:r>
            <a:r>
              <a:rPr lang="en-US" sz="1400" dirty="0"/>
              <a:t> </a:t>
            </a:r>
            <a:r>
              <a:rPr lang="en-US" sz="1400" dirty="0" err="1"/>
              <a:t>etmeleri</a:t>
            </a:r>
            <a:r>
              <a:rPr lang="en-US" sz="1400" dirty="0"/>
              <a:t> </a:t>
            </a:r>
            <a:r>
              <a:rPr lang="en-US" sz="1400" dirty="0" err="1"/>
              <a:t>nedeniyle</a:t>
            </a:r>
            <a:r>
              <a:rPr lang="en-US" sz="1400" dirty="0"/>
              <a:t> </a:t>
            </a:r>
            <a:r>
              <a:rPr lang="en-US" sz="1400" dirty="0" err="1"/>
              <a:t>meydana</a:t>
            </a:r>
            <a:r>
              <a:rPr lang="en-US" sz="1400" dirty="0"/>
              <a:t> </a:t>
            </a:r>
            <a:r>
              <a:rPr lang="en-US" sz="1400" dirty="0" err="1"/>
              <a:t>gelir</a:t>
            </a:r>
            <a:endParaRPr lang="en-US" sz="1400" dirty="0"/>
          </a:p>
          <a:p>
            <a:pPr marL="0" lvl="1" indent="0">
              <a:buNone/>
            </a:pPr>
            <a:r>
              <a:rPr lang="en-US" sz="1400" b="1" dirty="0" err="1"/>
              <a:t>Etkileri</a:t>
            </a:r>
            <a:endParaRPr lang="en-US" sz="1400" b="1" dirty="0"/>
          </a:p>
          <a:p>
            <a:pPr marL="0" lvl="1" indent="0">
              <a:buNone/>
            </a:pPr>
            <a:r>
              <a:rPr lang="en-US" sz="1400" dirty="0"/>
              <a:t>Bu </a:t>
            </a:r>
            <a:r>
              <a:rPr lang="en-US" sz="1400" dirty="0" err="1"/>
              <a:t>saldırı</a:t>
            </a:r>
            <a:r>
              <a:rPr lang="en-US" sz="1400" dirty="0"/>
              <a:t>, </a:t>
            </a:r>
            <a:r>
              <a:rPr lang="en-US" sz="1400" dirty="0" err="1"/>
              <a:t>kullanıcı</a:t>
            </a:r>
            <a:r>
              <a:rPr lang="en-US" sz="1400" dirty="0"/>
              <a:t> </a:t>
            </a:r>
            <a:r>
              <a:rPr lang="en-US" sz="1400" dirty="0" err="1"/>
              <a:t>güvenini</a:t>
            </a:r>
            <a:r>
              <a:rPr lang="en-US" sz="1400" dirty="0"/>
              <a:t> </a:t>
            </a:r>
            <a:r>
              <a:rPr lang="en-US" sz="1400" dirty="0" err="1"/>
              <a:t>sarsarak</a:t>
            </a:r>
            <a:r>
              <a:rPr lang="en-US" sz="1400" dirty="0"/>
              <a:t> </a:t>
            </a:r>
            <a:r>
              <a:rPr lang="en-US" sz="1400" dirty="0" err="1"/>
              <a:t>ilgili</a:t>
            </a:r>
            <a:r>
              <a:rPr lang="en-US" sz="1400" dirty="0"/>
              <a:t> </a:t>
            </a:r>
            <a:r>
              <a:rPr lang="en-US" sz="1400" dirty="0" err="1"/>
              <a:t>kurumların</a:t>
            </a:r>
            <a:r>
              <a:rPr lang="en-US" sz="1400" dirty="0"/>
              <a:t> </a:t>
            </a:r>
            <a:r>
              <a:rPr lang="en-US" sz="1400" dirty="0" err="1"/>
              <a:t>itibar</a:t>
            </a:r>
            <a:r>
              <a:rPr lang="en-US" sz="1400" dirty="0"/>
              <a:t> </a:t>
            </a:r>
            <a:r>
              <a:rPr lang="en-US" sz="1400" dirty="0" err="1"/>
              <a:t>kaybetmesine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API </a:t>
            </a:r>
            <a:r>
              <a:rPr lang="en-US" sz="1400" dirty="0" err="1"/>
              <a:t>güvenliğinin</a:t>
            </a:r>
            <a:r>
              <a:rPr lang="en-US" sz="1400" dirty="0"/>
              <a:t> </a:t>
            </a:r>
            <a:r>
              <a:rPr lang="en-US" sz="1400" dirty="0" err="1"/>
              <a:t>ihmal</a:t>
            </a:r>
            <a:r>
              <a:rPr lang="en-US" sz="1400" dirty="0"/>
              <a:t> </a:t>
            </a:r>
            <a:r>
              <a:rPr lang="en-US" sz="1400" dirty="0" err="1"/>
              <a:t>edilmesinin</a:t>
            </a:r>
            <a:r>
              <a:rPr lang="en-US" sz="1400" dirty="0"/>
              <a:t> </a:t>
            </a:r>
            <a:r>
              <a:rPr lang="en-US" sz="1400" dirty="0" err="1"/>
              <a:t>ciddi</a:t>
            </a:r>
            <a:r>
              <a:rPr lang="en-US" sz="1400" dirty="0"/>
              <a:t> </a:t>
            </a:r>
            <a:r>
              <a:rPr lang="en-US" sz="1400" dirty="0" err="1"/>
              <a:t>sonuçlar</a:t>
            </a:r>
            <a:r>
              <a:rPr lang="en-US" sz="1400" dirty="0"/>
              <a:t> </a:t>
            </a:r>
            <a:r>
              <a:rPr lang="en-US" sz="1400" dirty="0" err="1"/>
              <a:t>doğurabileceğini</a:t>
            </a:r>
            <a:r>
              <a:rPr lang="en-US" sz="1400" dirty="0"/>
              <a:t> </a:t>
            </a:r>
            <a:r>
              <a:rPr lang="en-US" sz="1400" dirty="0" err="1"/>
              <a:t>göstermiştir</a:t>
            </a:r>
            <a:r>
              <a:rPr lang="en-US" sz="1400" dirty="0"/>
              <a:t>.</a:t>
            </a:r>
            <a:endParaRPr lang="en-US" sz="1400" b="1" dirty="0"/>
          </a:p>
          <a:p>
            <a:pPr marL="0" lvl="1" indent="0">
              <a:buNone/>
            </a:pPr>
            <a:r>
              <a:rPr lang="en-US" sz="1400" b="1" dirty="0" err="1"/>
              <a:t>Alınan</a:t>
            </a:r>
            <a:r>
              <a:rPr lang="en-US" sz="1400" b="1" dirty="0"/>
              <a:t> </a:t>
            </a:r>
            <a:r>
              <a:rPr lang="en-US" sz="1400" b="1" dirty="0" err="1"/>
              <a:t>Dersler</a:t>
            </a:r>
            <a:endParaRPr lang="tr-TR" sz="1400" b="1" dirty="0"/>
          </a:p>
          <a:p>
            <a:pPr marL="0" lvl="1" indent="0">
              <a:buNone/>
            </a:pPr>
            <a:r>
              <a:rPr lang="en-US" sz="1400" dirty="0" err="1"/>
              <a:t>Anahtarlar</a:t>
            </a:r>
            <a:r>
              <a:rPr lang="en-US" sz="1400" dirty="0"/>
              <a:t> </a:t>
            </a:r>
            <a:r>
              <a:rPr lang="en-US" sz="1400" dirty="0" err="1"/>
              <a:t>açık</a:t>
            </a:r>
            <a:r>
              <a:rPr lang="en-US" sz="1400" dirty="0"/>
              <a:t> </a:t>
            </a:r>
            <a:r>
              <a:rPr lang="en-US" sz="1400" dirty="0" err="1"/>
              <a:t>kaynak</a:t>
            </a:r>
            <a:r>
              <a:rPr lang="en-US" sz="1400" dirty="0"/>
              <a:t> </a:t>
            </a:r>
            <a:r>
              <a:rPr lang="en-US" sz="1400" dirty="0" err="1"/>
              <a:t>kodlarında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yanlış</a:t>
            </a:r>
            <a:r>
              <a:rPr lang="en-US" sz="1400" dirty="0"/>
              <a:t> </a:t>
            </a:r>
            <a:r>
              <a:rPr lang="en-US" sz="1400" dirty="0" err="1"/>
              <a:t>yapılandırılmış</a:t>
            </a:r>
            <a:r>
              <a:rPr lang="en-US" sz="1400" dirty="0"/>
              <a:t> </a:t>
            </a:r>
            <a:r>
              <a:rPr lang="en-US" sz="1400" dirty="0" err="1"/>
              <a:t>sunucularda</a:t>
            </a:r>
            <a:r>
              <a:rPr lang="en-US" sz="1400" dirty="0"/>
              <a:t> </a:t>
            </a:r>
            <a:r>
              <a:rPr lang="en-US" sz="1400" dirty="0" err="1"/>
              <a:t>ifşa</a:t>
            </a:r>
            <a:r>
              <a:rPr lang="en-US" sz="1400" dirty="0"/>
              <a:t> </a:t>
            </a:r>
            <a:r>
              <a:rPr lang="en-US" sz="1400" dirty="0" err="1"/>
              <a:t>edilmemeli</a:t>
            </a:r>
            <a:r>
              <a:rPr lang="en-US" sz="1400" dirty="0"/>
              <a:t>.</a:t>
            </a:r>
            <a:endParaRPr lang="tr-TR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E407FD-3E37-7F19-8FD6-06501D17F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82" y="443198"/>
            <a:ext cx="2756652" cy="59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33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CE238-1CFC-042D-4A07-82A8E7FD9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tr-TR" sz="7400" dirty="0"/>
              <a:t>Siber Güvenlik Stratejileri ve Önlemleri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22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Kişileri arayın">
            <a:extLst>
              <a:ext uri="{FF2B5EF4-FFF2-40B4-BE49-F238E27FC236}">
                <a16:creationId xmlns:a16="http://schemas.microsoft.com/office/drawing/2014/main" id="{D0A179C6-3ECD-4A98-B72B-151E50F898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2582" r="14228"/>
          <a:stretch/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136F5-76C8-E74A-7527-C6D5ECDE5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547" y="976160"/>
            <a:ext cx="4822899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 err="1"/>
              <a:t>Gündem</a:t>
            </a:r>
            <a:r>
              <a:rPr lang="en-US" sz="4400" dirty="0"/>
              <a:t> </a:t>
            </a:r>
            <a:r>
              <a:rPr lang="en-US" sz="4400" dirty="0" err="1"/>
              <a:t>Maddeleri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4CC4D-58E3-FC23-3599-5F35D0A81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01548" y="2578608"/>
            <a:ext cx="4672584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Siber </a:t>
            </a:r>
            <a:r>
              <a:rPr lang="en-US" sz="1800" dirty="0" err="1"/>
              <a:t>Güvenliğe</a:t>
            </a:r>
            <a:r>
              <a:rPr lang="en-US" sz="1800" dirty="0"/>
              <a:t> </a:t>
            </a:r>
            <a:r>
              <a:rPr lang="en-US" sz="1800" dirty="0" err="1"/>
              <a:t>Giriş</a:t>
            </a:r>
            <a:endParaRPr lang="en-US" sz="1800" dirty="0"/>
          </a:p>
          <a:p>
            <a:r>
              <a:rPr lang="en-US" sz="1800" dirty="0"/>
              <a:t>Temel Siber </a:t>
            </a:r>
            <a:r>
              <a:rPr lang="en-US" sz="1800" dirty="0" err="1"/>
              <a:t>Güvenlik</a:t>
            </a:r>
            <a:r>
              <a:rPr lang="en-US" sz="1800" dirty="0"/>
              <a:t> </a:t>
            </a:r>
            <a:r>
              <a:rPr lang="en-US" sz="1800" dirty="0" err="1"/>
              <a:t>Kavramları</a:t>
            </a:r>
            <a:endParaRPr lang="en-US" sz="1800" dirty="0"/>
          </a:p>
          <a:p>
            <a:r>
              <a:rPr lang="en-US" sz="1800" dirty="0" err="1"/>
              <a:t>Çarpıcı</a:t>
            </a:r>
            <a:r>
              <a:rPr lang="en-US" sz="1800" dirty="0"/>
              <a:t> Siber </a:t>
            </a:r>
            <a:r>
              <a:rPr lang="en-US" sz="1800" dirty="0" err="1"/>
              <a:t>Güvenlik</a:t>
            </a:r>
            <a:r>
              <a:rPr lang="en-US" sz="1800" dirty="0"/>
              <a:t> </a:t>
            </a:r>
            <a:r>
              <a:rPr lang="en-US" sz="1800" dirty="0" err="1"/>
              <a:t>Olayları</a:t>
            </a:r>
            <a:endParaRPr lang="en-US" sz="1800" dirty="0"/>
          </a:p>
          <a:p>
            <a:r>
              <a:rPr lang="en-US" sz="1800" dirty="0"/>
              <a:t>Siber </a:t>
            </a:r>
            <a:r>
              <a:rPr lang="en-US" sz="1800" dirty="0" err="1"/>
              <a:t>Güvenlik</a:t>
            </a:r>
            <a:r>
              <a:rPr lang="en-US" sz="1800" dirty="0"/>
              <a:t> </a:t>
            </a:r>
            <a:r>
              <a:rPr lang="en-US" sz="1800" dirty="0" err="1"/>
              <a:t>Stratejileri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Önlemleri</a:t>
            </a:r>
            <a:endParaRPr lang="en-US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68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ğ Güvenliği Güvenlik Duvarı">
            <a:extLst>
              <a:ext uri="{FF2B5EF4-FFF2-40B4-BE49-F238E27FC236}">
                <a16:creationId xmlns:a16="http://schemas.microsoft.com/office/drawing/2014/main" id="{458962C3-CCD5-4D78-9005-5376CA46DE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441" r="23321" b="1"/>
          <a:stretch/>
        </p:blipFill>
        <p:spPr>
          <a:xfrm>
            <a:off x="517869" y="516883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64E08-F866-DD9F-A429-EC8078ED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Güvenlik duvarları ve antivirüs yazılımları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C8948-3EB3-36D7-BB1C-A85C8CE14BD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Güvenlik Duvarları</a:t>
            </a:r>
          </a:p>
          <a:p>
            <a:pPr marL="0" lvl="1" indent="0">
              <a:buNone/>
            </a:pPr>
            <a:r>
              <a:rPr lang="tr-TR" sz="1400" dirty="0"/>
              <a:t>Güvenlik duvarları, ağ trafiğini izleyip kontrol ederek sistemleri dış tehditlerden korur.</a:t>
            </a:r>
            <a:r>
              <a:rPr lang="en-US" sz="1400" dirty="0" err="1"/>
              <a:t>Bunlardan</a:t>
            </a:r>
            <a:r>
              <a:rPr lang="en-US" sz="1400" dirty="0"/>
              <a:t> </a:t>
            </a:r>
            <a:r>
              <a:rPr lang="en-US" sz="1400" dirty="0" err="1"/>
              <a:t>bazıları</a:t>
            </a:r>
            <a:r>
              <a:rPr lang="en-US" sz="1400" dirty="0"/>
              <a:t> Web Application </a:t>
            </a:r>
            <a:r>
              <a:rPr lang="en-US" sz="1400" dirty="0" err="1"/>
              <a:t>Firewalllardır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güvenlik</a:t>
            </a:r>
            <a:r>
              <a:rPr lang="en-US" sz="1400" dirty="0"/>
              <a:t> </a:t>
            </a:r>
            <a:r>
              <a:rPr lang="en-US" sz="1400" dirty="0" err="1"/>
              <a:t>duvarları</a:t>
            </a:r>
            <a:r>
              <a:rPr lang="en-US" sz="1400" dirty="0"/>
              <a:t> HTTPS </a:t>
            </a:r>
            <a:r>
              <a:rPr lang="en-US" sz="1400" dirty="0" err="1"/>
              <a:t>protokolleri</a:t>
            </a:r>
            <a:r>
              <a:rPr lang="en-US" sz="1400" dirty="0"/>
              <a:t> </a:t>
            </a:r>
            <a:r>
              <a:rPr lang="en-US" sz="1400" dirty="0" err="1"/>
              <a:t>üzerinden</a:t>
            </a:r>
            <a:r>
              <a:rPr lang="en-US" sz="1400" dirty="0"/>
              <a:t> </a:t>
            </a:r>
            <a:r>
              <a:rPr lang="en-US" sz="1400" dirty="0" err="1"/>
              <a:t>gerçekleşen</a:t>
            </a:r>
            <a:r>
              <a:rPr lang="en-US" sz="1400" dirty="0"/>
              <a:t> </a:t>
            </a:r>
            <a:r>
              <a:rPr lang="en-US" sz="1400" dirty="0" err="1"/>
              <a:t>veri</a:t>
            </a:r>
            <a:r>
              <a:rPr lang="en-US" sz="1400" dirty="0"/>
              <a:t> </a:t>
            </a:r>
            <a:r>
              <a:rPr lang="en-US" sz="1400" dirty="0" err="1"/>
              <a:t>akışını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eder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yönlendirir</a:t>
            </a:r>
            <a:r>
              <a:rPr lang="en-US" sz="1400" dirty="0"/>
              <a:t>. </a:t>
            </a:r>
            <a:r>
              <a:rPr lang="en-US" sz="1400" dirty="0" err="1"/>
              <a:t>Çünkü</a:t>
            </a:r>
            <a:r>
              <a:rPr lang="en-US" sz="1400" dirty="0"/>
              <a:t> web </a:t>
            </a:r>
            <a:r>
              <a:rPr lang="en-US" sz="1400" dirty="0" err="1"/>
              <a:t>trafiği</a:t>
            </a:r>
            <a:r>
              <a:rPr lang="en-US" sz="1400" dirty="0"/>
              <a:t> HTTPS </a:t>
            </a:r>
            <a:r>
              <a:rPr lang="en-US" sz="1400" dirty="0" err="1"/>
              <a:t>protokolü</a:t>
            </a:r>
            <a:r>
              <a:rPr lang="en-US" sz="1400" dirty="0"/>
              <a:t> </a:t>
            </a:r>
            <a:r>
              <a:rPr lang="en-US" sz="1400" dirty="0" err="1"/>
              <a:t>üzerinden</a:t>
            </a:r>
            <a:r>
              <a:rPr lang="en-US" sz="1400" dirty="0"/>
              <a:t> </a:t>
            </a:r>
            <a:r>
              <a:rPr lang="en-US" sz="1400" dirty="0" err="1"/>
              <a:t>gerçekleşir</a:t>
            </a:r>
            <a:r>
              <a:rPr lang="en-US" sz="1400" dirty="0"/>
              <a:t>.</a:t>
            </a:r>
            <a:endParaRPr lang="tr-TR" sz="1400" dirty="0"/>
          </a:p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Antivirüs Yazılımları</a:t>
            </a:r>
          </a:p>
          <a:p>
            <a:pPr marL="0" lvl="1" indent="0">
              <a:buNone/>
            </a:pPr>
            <a:r>
              <a:rPr lang="tr-TR" sz="1400" dirty="0"/>
              <a:t>Antivirüs yazılımları, kötü amaçlı yazılımları tespit edip temizleyerek bilgisayarların güvenliğini sağlar.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Etkili Kullanım Yöntemleri</a:t>
            </a:r>
          </a:p>
          <a:p>
            <a:pPr marL="0" lvl="1" indent="0">
              <a:buNone/>
            </a:pPr>
            <a:r>
              <a:rPr lang="en-US" sz="1400" dirty="0"/>
              <a:t>Bu </a:t>
            </a:r>
            <a:r>
              <a:rPr lang="en-US" sz="1400" dirty="0" err="1"/>
              <a:t>cihazların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bütün</a:t>
            </a:r>
            <a:r>
              <a:rPr lang="en-US" sz="1400" dirty="0"/>
              <a:t> </a:t>
            </a:r>
            <a:r>
              <a:rPr lang="en-US" sz="1400" dirty="0" err="1"/>
              <a:t>halinde</a:t>
            </a:r>
            <a:r>
              <a:rPr lang="en-US" sz="1400" dirty="0"/>
              <a:t> </a:t>
            </a:r>
            <a:r>
              <a:rPr lang="en-US" sz="1400" dirty="0" err="1"/>
              <a:t>etkin</a:t>
            </a:r>
            <a:r>
              <a:rPr lang="en-US" sz="1400" dirty="0"/>
              <a:t> bi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kullanılması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sistemlerin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güvenli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güvenilir</a:t>
            </a:r>
            <a:r>
              <a:rPr lang="en-US" sz="1400" dirty="0"/>
              <a:t> </a:t>
            </a:r>
            <a:r>
              <a:rPr lang="en-US" sz="1400" dirty="0" err="1"/>
              <a:t>çalışması</a:t>
            </a:r>
            <a:r>
              <a:rPr lang="en-US" sz="1400" dirty="0"/>
              <a:t> </a:t>
            </a:r>
            <a:r>
              <a:rPr lang="en-US" sz="1400" dirty="0" err="1"/>
              <a:t>sağlanır</a:t>
            </a:r>
            <a:r>
              <a:rPr lang="en-US" sz="1400" dirty="0"/>
              <a:t>.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362070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Sosyal Güvenlik Kartı Başvuru Formu">
            <a:extLst>
              <a:ext uri="{FF2B5EF4-FFF2-40B4-BE49-F238E27FC236}">
                <a16:creationId xmlns:a16="http://schemas.microsoft.com/office/drawing/2014/main" id="{BF57ED03-482A-47CB-81D2-1706D49C92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5842" r="35885" b="1"/>
          <a:stretch/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A9FDD-4A43-CBB7-F5CE-B1B291C78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93" y="657369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Risk </a:t>
            </a:r>
            <a:r>
              <a:rPr lang="en-US" sz="4400" dirty="0" err="1"/>
              <a:t>yönetimi</a:t>
            </a:r>
            <a:r>
              <a:rPr lang="en-US" sz="4400" dirty="0"/>
              <a:t> ve </a:t>
            </a:r>
            <a:r>
              <a:rPr lang="en-US" sz="4400" dirty="0" err="1"/>
              <a:t>güvenlik</a:t>
            </a:r>
            <a:r>
              <a:rPr lang="en-US" sz="4400" dirty="0"/>
              <a:t> </a:t>
            </a:r>
            <a:r>
              <a:rPr lang="en-US" sz="4400" dirty="0" err="1"/>
              <a:t>politikaları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B2A77-6AC3-4D25-4F84-25BF6648E8A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84611" y="2120409"/>
            <a:ext cx="6232310" cy="2205144"/>
          </a:xfrm>
        </p:spPr>
        <p:txBody>
          <a:bodyPr>
            <a:noAutofit/>
          </a:bodyPr>
          <a:lstStyle/>
          <a:p>
            <a:r>
              <a:rPr lang="en-US" sz="1600" b="1" dirty="0"/>
              <a:t>Risk </a:t>
            </a:r>
            <a:r>
              <a:rPr lang="en-US" sz="1600" b="1" dirty="0" err="1"/>
              <a:t>yönetimi</a:t>
            </a:r>
            <a:r>
              <a:rPr lang="en-US" sz="1600" dirty="0"/>
              <a:t>,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organizasyonun</a:t>
            </a:r>
            <a:r>
              <a:rPr lang="en-US" sz="1600" dirty="0"/>
              <a:t> </a:t>
            </a:r>
            <a:r>
              <a:rPr lang="en-US" sz="1600" dirty="0" err="1"/>
              <a:t>siber</a:t>
            </a:r>
            <a:r>
              <a:rPr lang="en-US" sz="1600" dirty="0"/>
              <a:t> </a:t>
            </a:r>
            <a:r>
              <a:rPr lang="en-US" sz="1600" dirty="0" err="1"/>
              <a:t>tehditleri</a:t>
            </a:r>
            <a:r>
              <a:rPr lang="en-US" sz="1600" dirty="0"/>
              <a:t> </a:t>
            </a:r>
            <a:r>
              <a:rPr lang="en-US" sz="1600" dirty="0" err="1"/>
              <a:t>değerlendirmesi</a:t>
            </a:r>
            <a:r>
              <a:rPr lang="en-US" sz="1600" dirty="0"/>
              <a:t>, </a:t>
            </a:r>
            <a:r>
              <a:rPr lang="en-US" sz="1600" dirty="0" err="1"/>
              <a:t>önceliklendirmesi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kontrol</a:t>
            </a:r>
            <a:r>
              <a:rPr lang="en-US" sz="1600" dirty="0"/>
              <a:t> </a:t>
            </a:r>
            <a:r>
              <a:rPr lang="en-US" sz="1600" dirty="0" err="1"/>
              <a:t>etmesi</a:t>
            </a:r>
            <a:r>
              <a:rPr lang="en-US" sz="1600" dirty="0"/>
              <a:t> </a:t>
            </a:r>
            <a:r>
              <a:rPr lang="en-US" sz="1600" dirty="0" err="1"/>
              <a:t>sürecidir</a:t>
            </a:r>
            <a:r>
              <a:rPr lang="en-US" sz="1600" dirty="0"/>
              <a:t>. Temel </a:t>
            </a:r>
            <a:r>
              <a:rPr lang="en-US" sz="1600" dirty="0" err="1"/>
              <a:t>aşamaları</a:t>
            </a:r>
            <a:r>
              <a:rPr lang="en-US" sz="1600" dirty="0"/>
              <a:t> </a:t>
            </a:r>
            <a:r>
              <a:rPr lang="en-US" sz="1600" dirty="0" err="1"/>
              <a:t>şunlardır</a:t>
            </a:r>
            <a:r>
              <a:rPr lang="en-US" sz="1600" dirty="0"/>
              <a:t>:</a:t>
            </a:r>
          </a:p>
          <a:p>
            <a:r>
              <a:rPr lang="en-US" sz="1600" b="1" dirty="0"/>
              <a:t>Risk </a:t>
            </a:r>
            <a:r>
              <a:rPr lang="en-US" sz="1600" b="1" dirty="0" err="1"/>
              <a:t>Analizi</a:t>
            </a:r>
            <a:r>
              <a:rPr lang="en-US" sz="1600" dirty="0"/>
              <a:t>: </a:t>
            </a:r>
            <a:r>
              <a:rPr lang="en-US" sz="1600" dirty="0" err="1"/>
              <a:t>Şirketin</a:t>
            </a:r>
            <a:r>
              <a:rPr lang="en-US" sz="1600" dirty="0"/>
              <a:t> </a:t>
            </a:r>
            <a:r>
              <a:rPr lang="en-US" sz="1600" dirty="0" err="1"/>
              <a:t>varlıklarını</a:t>
            </a:r>
            <a:r>
              <a:rPr lang="en-US" sz="1600" dirty="0"/>
              <a:t>, </a:t>
            </a:r>
            <a:r>
              <a:rPr lang="en-US" sz="1600" dirty="0" err="1"/>
              <a:t>tehditleri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zafiyetleri</a:t>
            </a:r>
            <a:r>
              <a:rPr lang="en-US" sz="1600" dirty="0"/>
              <a:t> </a:t>
            </a:r>
            <a:r>
              <a:rPr lang="en-US" sz="1600" dirty="0" err="1"/>
              <a:t>belirler</a:t>
            </a:r>
            <a:r>
              <a:rPr lang="en-US" sz="1600" dirty="0"/>
              <a:t>.</a:t>
            </a:r>
          </a:p>
          <a:p>
            <a:r>
              <a:rPr lang="en-US" sz="1600" b="1" dirty="0"/>
              <a:t>Risk </a:t>
            </a:r>
            <a:r>
              <a:rPr lang="en-US" sz="1600" b="1" dirty="0" err="1"/>
              <a:t>Değerlendirme</a:t>
            </a:r>
            <a:r>
              <a:rPr lang="en-US" sz="1600" dirty="0"/>
              <a:t>: </a:t>
            </a:r>
            <a:r>
              <a:rPr lang="en-US" sz="1600" dirty="0" err="1"/>
              <a:t>Olası</a:t>
            </a:r>
            <a:r>
              <a:rPr lang="en-US" sz="1600" dirty="0"/>
              <a:t> </a:t>
            </a:r>
            <a:r>
              <a:rPr lang="en-US" sz="1600" dirty="0" err="1"/>
              <a:t>saldırıların</a:t>
            </a:r>
            <a:r>
              <a:rPr lang="en-US" sz="1600" dirty="0"/>
              <a:t> </a:t>
            </a:r>
            <a:r>
              <a:rPr lang="en-US" sz="1600" dirty="0" err="1"/>
              <a:t>etkisini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gerçekleşme</a:t>
            </a:r>
            <a:r>
              <a:rPr lang="en-US" sz="1600" dirty="0"/>
              <a:t> </a:t>
            </a:r>
            <a:r>
              <a:rPr lang="en-US" sz="1600" dirty="0" err="1"/>
              <a:t>ihtimalini</a:t>
            </a:r>
            <a:r>
              <a:rPr lang="en-US" sz="1600" dirty="0"/>
              <a:t> </a:t>
            </a:r>
            <a:r>
              <a:rPr lang="en-US" sz="1600" dirty="0" err="1"/>
              <a:t>hesaplar</a:t>
            </a:r>
            <a:r>
              <a:rPr lang="en-US" sz="1600" dirty="0"/>
              <a:t>.</a:t>
            </a:r>
          </a:p>
          <a:p>
            <a:r>
              <a:rPr lang="en-US" sz="1600" b="1" dirty="0"/>
              <a:t>Risk </a:t>
            </a:r>
            <a:r>
              <a:rPr lang="en-US" sz="1600" b="1" dirty="0" err="1"/>
              <a:t>Azaltma</a:t>
            </a:r>
            <a:r>
              <a:rPr lang="en-US" sz="1600" b="1" dirty="0"/>
              <a:t> </a:t>
            </a:r>
            <a:r>
              <a:rPr lang="en-US" sz="1600" b="1" dirty="0" err="1"/>
              <a:t>Stratejileri</a:t>
            </a:r>
            <a:r>
              <a:rPr lang="en-US" sz="1600" dirty="0"/>
              <a:t>: </a:t>
            </a:r>
            <a:r>
              <a:rPr lang="en-US" sz="1600" dirty="0" err="1"/>
              <a:t>Güvenlik</a:t>
            </a:r>
            <a:r>
              <a:rPr lang="en-US" sz="1600" dirty="0"/>
              <a:t> </a:t>
            </a:r>
            <a:r>
              <a:rPr lang="en-US" sz="1600" dirty="0" err="1"/>
              <a:t>önlemleri</a:t>
            </a:r>
            <a:r>
              <a:rPr lang="en-US" sz="1600" dirty="0"/>
              <a:t> </a:t>
            </a:r>
            <a:r>
              <a:rPr lang="en-US" sz="1600" dirty="0" err="1"/>
              <a:t>belirlenir</a:t>
            </a:r>
            <a:r>
              <a:rPr lang="en-US" sz="1600" dirty="0"/>
              <a:t> (WAF, IDS/IPS, SIEM, vb.).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20901-D871-0720-A646-F96FB19BB52B}"/>
              </a:ext>
            </a:extLst>
          </p:cNvPr>
          <p:cNvSpPr txBox="1"/>
          <p:nvPr/>
        </p:nvSpPr>
        <p:spPr>
          <a:xfrm>
            <a:off x="5428015" y="4751089"/>
            <a:ext cx="6232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Güvenlik</a:t>
            </a:r>
            <a:r>
              <a:rPr lang="en-US" sz="1600" b="1" dirty="0"/>
              <a:t> </a:t>
            </a:r>
            <a:r>
              <a:rPr lang="en-US" sz="1600" b="1" dirty="0" err="1"/>
              <a:t>Politikaları</a:t>
            </a:r>
            <a:endParaRPr lang="en-US" sz="1600" b="1" dirty="0"/>
          </a:p>
          <a:p>
            <a:r>
              <a:rPr lang="en-US" sz="1600" dirty="0" err="1"/>
              <a:t>Şirketlerin</a:t>
            </a:r>
            <a:r>
              <a:rPr lang="en-US" sz="1600" dirty="0"/>
              <a:t> </a:t>
            </a:r>
            <a:r>
              <a:rPr lang="en-US" sz="1600" dirty="0" err="1"/>
              <a:t>siber</a:t>
            </a:r>
            <a:r>
              <a:rPr lang="en-US" sz="1600" dirty="0"/>
              <a:t> </a:t>
            </a:r>
            <a:r>
              <a:rPr lang="en-US" sz="1600" dirty="0" err="1"/>
              <a:t>tehditlere</a:t>
            </a:r>
            <a:r>
              <a:rPr lang="en-US" sz="1600" dirty="0"/>
              <a:t> </a:t>
            </a:r>
            <a:r>
              <a:rPr lang="en-US" sz="1600" dirty="0" err="1"/>
              <a:t>karşı</a:t>
            </a:r>
            <a:r>
              <a:rPr lang="en-US" sz="1600" dirty="0"/>
              <a:t> </a:t>
            </a:r>
            <a:r>
              <a:rPr lang="en-US" sz="1600" dirty="0" err="1"/>
              <a:t>hazırladığı</a:t>
            </a:r>
            <a:r>
              <a:rPr lang="en-US" sz="1600" dirty="0"/>
              <a:t> </a:t>
            </a:r>
            <a:r>
              <a:rPr lang="en-US" sz="1600" dirty="0" err="1"/>
              <a:t>yazılı</a:t>
            </a:r>
            <a:r>
              <a:rPr lang="en-US" sz="1600" dirty="0"/>
              <a:t> </a:t>
            </a:r>
            <a:r>
              <a:rPr lang="en-US" sz="1600" dirty="0" err="1"/>
              <a:t>kurallar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prosedürlerdir</a:t>
            </a:r>
            <a:r>
              <a:rPr lang="en-US" sz="1600" dirty="0"/>
              <a:t>. </a:t>
            </a:r>
          </a:p>
          <a:p>
            <a:r>
              <a:rPr lang="en-US" sz="1600" dirty="0" err="1"/>
              <a:t>Erişim</a:t>
            </a:r>
            <a:r>
              <a:rPr lang="en-US" sz="1600" dirty="0"/>
              <a:t> </a:t>
            </a:r>
            <a:r>
              <a:rPr lang="en-US" sz="1600" dirty="0" err="1"/>
              <a:t>Kontrolü</a:t>
            </a:r>
            <a:r>
              <a:rPr lang="en-US" sz="1600" dirty="0"/>
              <a:t> </a:t>
            </a:r>
            <a:r>
              <a:rPr lang="en-US" sz="1600" dirty="0" err="1"/>
              <a:t>Politikası</a:t>
            </a:r>
            <a:r>
              <a:rPr lang="en-US" sz="1600" dirty="0"/>
              <a:t>, </a:t>
            </a:r>
            <a:r>
              <a:rPr lang="en-US" sz="1600" dirty="0" err="1"/>
              <a:t>İzinsiz</a:t>
            </a:r>
            <a:r>
              <a:rPr lang="en-US" sz="1600" dirty="0"/>
              <a:t> </a:t>
            </a:r>
            <a:r>
              <a:rPr lang="en-US" sz="1600" dirty="0" err="1"/>
              <a:t>Erişim</a:t>
            </a:r>
            <a:r>
              <a:rPr lang="en-US" sz="1600" dirty="0"/>
              <a:t> </a:t>
            </a:r>
            <a:r>
              <a:rPr lang="en-US" sz="1600" dirty="0" err="1"/>
              <a:t>Önleme</a:t>
            </a:r>
            <a:r>
              <a:rPr lang="en-US" sz="1600" dirty="0"/>
              <a:t>, Olay </a:t>
            </a:r>
            <a:r>
              <a:rPr lang="en-US" sz="1600" dirty="0" err="1"/>
              <a:t>Müdahale</a:t>
            </a:r>
            <a:r>
              <a:rPr lang="en-US" sz="1600" dirty="0"/>
              <a:t> </a:t>
            </a:r>
            <a:r>
              <a:rPr lang="en-US" sz="1600" dirty="0" err="1"/>
              <a:t>Planı</a:t>
            </a:r>
            <a:r>
              <a:rPr lang="en-US" sz="1600" dirty="0"/>
              <a:t>, </a:t>
            </a:r>
            <a:r>
              <a:rPr lang="en-US" sz="1600" dirty="0" err="1"/>
              <a:t>Personel</a:t>
            </a:r>
            <a:r>
              <a:rPr lang="en-US" sz="1600" dirty="0"/>
              <a:t> </a:t>
            </a:r>
            <a:r>
              <a:rPr lang="en-US" sz="1600" dirty="0" err="1"/>
              <a:t>Güvenlik</a:t>
            </a:r>
            <a:r>
              <a:rPr lang="en-US" sz="1600" dirty="0"/>
              <a:t> </a:t>
            </a:r>
            <a:r>
              <a:rPr lang="en-US" sz="1600" dirty="0" err="1"/>
              <a:t>Eğitimi</a:t>
            </a:r>
            <a:r>
              <a:rPr lang="en-US" sz="1600" dirty="0"/>
              <a:t> </a:t>
            </a:r>
            <a:r>
              <a:rPr lang="en-US" sz="1600" dirty="0" err="1"/>
              <a:t>gibi</a:t>
            </a:r>
            <a:r>
              <a:rPr lang="en-US" sz="1600" dirty="0"/>
              <a:t> </a:t>
            </a:r>
            <a:r>
              <a:rPr lang="en-US" sz="1600" dirty="0" err="1"/>
              <a:t>gibi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658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Content Placeholder 14" descr="A room with many computers&#10;&#10;AI-generated content may be incorrect.">
            <a:extLst>
              <a:ext uri="{FF2B5EF4-FFF2-40B4-BE49-F238E27FC236}">
                <a16:creationId xmlns:a16="http://schemas.microsoft.com/office/drawing/2014/main" id="{8107FE3E-C387-860F-2953-4B709FE8E0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r="6856" b="-1"/>
          <a:stretch/>
        </p:blipFill>
        <p:spPr>
          <a:xfrm>
            <a:off x="517867" y="2577661"/>
            <a:ext cx="4672584" cy="3768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F9F88-8A1A-8BA8-5ABD-BC719542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4809314" cy="1447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Sistem izleme ve tehdit algılama</a:t>
            </a:r>
            <a:endParaRPr lang="en-US" sz="4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BF742B-2124-64B2-3407-F10CD17F74E9}"/>
              </a:ext>
            </a:extLst>
          </p:cNvPr>
          <p:cNvSpPr txBox="1"/>
          <p:nvPr/>
        </p:nvSpPr>
        <p:spPr>
          <a:xfrm>
            <a:off x="5842000" y="1033272"/>
            <a:ext cx="5832133" cy="5312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1. Sistem İzleme (Monitoring)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Gerçek Zamanlı İzleme:</a:t>
            </a:r>
            <a:r>
              <a:rPr lang="en-US" sz="1500"/>
              <a:t> Loglar, ağ trafiği ve kullanıcı etkinlikleri analiz edilir.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Log Analizi:</a:t>
            </a:r>
            <a:r>
              <a:rPr lang="en-US" sz="1500"/>
              <a:t> SIEM araçları güvenlik olaylarını toplar ve inceler.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Performans İzleme:</a:t>
            </a:r>
            <a:r>
              <a:rPr lang="en-US" sz="1500"/>
              <a:t> CPU, ağ ve disk kullanımı takip edilir.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Uyarı Mekanizmaları:</a:t>
            </a:r>
            <a:r>
              <a:rPr lang="en-US" sz="1500"/>
              <a:t> Şüpheli aktiviteler için alarmlar oluşturulur.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Örnek:</a:t>
            </a:r>
            <a:r>
              <a:rPr lang="en-US" sz="1500"/>
              <a:t> Şirket, çalışan giriş-çıkış saatlerini ve başarısız giriş denemelerini izleyerek anormal aktiviteleri tespit eder.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2. Tehdit Algılama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İmza Tabanlı Algılama:</a:t>
            </a:r>
            <a:r>
              <a:rPr lang="en-US" sz="1500"/>
              <a:t> Bilinen tehditlerin imzalarla tespit edilmesi (Snort, Suricata).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Davranışsal Analiz:</a:t>
            </a:r>
            <a:r>
              <a:rPr lang="en-US" sz="1500"/>
              <a:t> Kullanıcı aktivitelerindeki anormallikler incelenir.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Anomali Tespiti:</a:t>
            </a:r>
            <a:r>
              <a:rPr lang="en-US" sz="1500"/>
              <a:t> Yapay zekâ ve makine öğrenmesi ile bilinmeyen tehditler yakalanır.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Tehdit İstihbaratı:</a:t>
            </a:r>
            <a:r>
              <a:rPr lang="en-US" sz="1500"/>
              <a:t> Güncel saldırı teknikleri hakkında bilgi toplanır.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500" b="1"/>
              <a:t>Örnek:</a:t>
            </a:r>
            <a:r>
              <a:rPr lang="en-US" sz="1500"/>
              <a:t> IDS, kısa sürede çok sayıda giriş denemesi yapan bir IP’yi brute-force saldırısı olarak algılar ve uyarı üretir.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7258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316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Soyut ağ kavramını gösteren dijital kavram ve güvenlik optimizasyonu ve internet teknolojisi kavramı  ">
            <a:extLst>
              <a:ext uri="{FF2B5EF4-FFF2-40B4-BE49-F238E27FC236}">
                <a16:creationId xmlns:a16="http://schemas.microsoft.com/office/drawing/2014/main" id="{D8D941DB-D257-4439-B829-E61B2C1035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4712" r="28282" b="2"/>
          <a:stretch/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AD7E06-F815-22BE-4866-04701EAA4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Olay </a:t>
            </a:r>
            <a:r>
              <a:rPr lang="en-US" sz="4400" dirty="0" err="1"/>
              <a:t>müdahale</a:t>
            </a:r>
            <a:r>
              <a:rPr lang="en-US" sz="4400" dirty="0"/>
              <a:t> ve </a:t>
            </a:r>
            <a:r>
              <a:rPr lang="en-US" sz="4400" dirty="0" err="1"/>
              <a:t>kurtarma</a:t>
            </a:r>
            <a:r>
              <a:rPr lang="en-US" sz="4400" dirty="0"/>
              <a:t> </a:t>
            </a:r>
            <a:r>
              <a:rPr lang="en-US" sz="4400" dirty="0" err="1"/>
              <a:t>planları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CE5A0-5CE9-010E-A45F-8EDEE470E3F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tr-TR" sz="1400" b="1"/>
              <a:t>Siber Saldırı Müdahale Süreci</a:t>
            </a:r>
          </a:p>
          <a:p>
            <a:pPr marL="0" lvl="1" indent="0">
              <a:buNone/>
            </a:pPr>
            <a:r>
              <a:rPr lang="tr-TR" sz="1400"/>
              <a:t>Siber saldırı sonrası etkili bir müdahale süreci, olayın hızlı bir şekilde tanımlanması ve çözülmesi için kritik öneme sahiptir.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tr-TR" sz="1400" b="1"/>
              <a:t>Plan Oluşturma</a:t>
            </a:r>
          </a:p>
          <a:p>
            <a:pPr marL="0" lvl="1" indent="0">
              <a:buNone/>
            </a:pPr>
            <a:r>
              <a:rPr lang="tr-TR" sz="1400"/>
              <a:t>Olay müdahale planlarının oluşturulması, organizasyonların siber saldırılara karşı hazırlıklı olmalarını sağlar.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tr-TR" sz="1400" b="1"/>
              <a:t>Uygulama ve Değerlendirme</a:t>
            </a:r>
          </a:p>
          <a:p>
            <a:pPr marL="0" lvl="1" indent="0">
              <a:buNone/>
            </a:pPr>
            <a:r>
              <a:rPr lang="tr-TR" sz="1400"/>
              <a:t>Olay müdahale planlarının uygulanması ve düzenli olarak değerlendirilmesi, sürekli iyileşmeyi teşvik eder.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845" y="3079474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EF8DA-D055-114C-D1CD-AEF0F026F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1327295"/>
            <a:ext cx="11153214" cy="1408176"/>
          </a:xfrm>
        </p:spPr>
        <p:txBody>
          <a:bodyPr anchor="b">
            <a:normAutofit/>
          </a:bodyPr>
          <a:lstStyle/>
          <a:p>
            <a:r>
              <a:rPr lang="tr-TR" sz="6800"/>
              <a:t>Son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B6815179-5A7C-B93F-A3EB-84BFF4657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03868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517869" y="3789578"/>
          <a:ext cx="11153214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F10CB97-6697-E5E3-A308-2C3359DC0410}"/>
              </a:ext>
            </a:extLst>
          </p:cNvPr>
          <p:cNvSpPr txBox="1"/>
          <p:nvPr/>
        </p:nvSpPr>
        <p:spPr>
          <a:xfrm>
            <a:off x="517869" y="5134446"/>
            <a:ext cx="7520649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Efe Sipahioğlu</a:t>
            </a:r>
          </a:p>
          <a:p>
            <a:endParaRPr lang="en-US" dirty="0"/>
          </a:p>
        </p:txBody>
      </p:sp>
      <p:pic>
        <p:nvPicPr>
          <p:cNvPr id="7" name="Picture 6" descr="A blue and black logo&#10;&#10;AI-generated content may be incorrect.">
            <a:hlinkClick r:id="rId8"/>
            <a:extLst>
              <a:ext uri="{FF2B5EF4-FFF2-40B4-BE49-F238E27FC236}">
                <a16:creationId xmlns:a16="http://schemas.microsoft.com/office/drawing/2014/main" id="{82B6A622-1BBB-69B0-3E2C-B2DD847420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494" y="5758827"/>
            <a:ext cx="509610" cy="508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BA796-4F97-A2A9-27AC-DC0B78486554}"/>
              </a:ext>
            </a:extLst>
          </p:cNvPr>
          <p:cNvSpPr txBox="1"/>
          <p:nvPr/>
        </p:nvSpPr>
        <p:spPr>
          <a:xfrm>
            <a:off x="8751386" y="6012971"/>
            <a:ext cx="34013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buNone/>
            </a:pPr>
            <a:r>
              <a:rPr lang="en-US" sz="1400" dirty="0">
                <a:effectLst/>
                <a:latin typeface="var(--artdeco-reset-typography-font-family-sans)"/>
                <a:hlinkClick r:id="rId10"/>
              </a:rPr>
              <a:t>linkedin.com/in/efe-sipahioğlu-a3122a224</a:t>
            </a:r>
            <a:endParaRPr lang="en-US" sz="1400" dirty="0">
              <a:effectLst/>
              <a:latin typeface="var(--artdeco-reset-typography-font-family-sans)"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16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D2F6F-78BD-CB44-961B-45E35F47E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tr-TR" sz="7400"/>
              <a:t>Siber Güvenliğe Giriş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2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Dijital asma kilit sanatı">
            <a:extLst>
              <a:ext uri="{FF2B5EF4-FFF2-40B4-BE49-F238E27FC236}">
                <a16:creationId xmlns:a16="http://schemas.microsoft.com/office/drawing/2014/main" id="{F550BC50-5E21-4F9F-819B-719C5517FF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5956" r="40890" b="1"/>
          <a:stretch/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2676C6-1729-9472-95D3-E33D1692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Siber </a:t>
            </a:r>
            <a:r>
              <a:rPr lang="en-US" sz="4400" dirty="0" err="1"/>
              <a:t>güvenliğin</a:t>
            </a:r>
            <a:r>
              <a:rPr lang="en-US" sz="4400" dirty="0"/>
              <a:t> </a:t>
            </a:r>
            <a:r>
              <a:rPr lang="en-US" sz="4400" dirty="0" err="1"/>
              <a:t>tanımı</a:t>
            </a:r>
            <a:r>
              <a:rPr lang="en-US" sz="4400" dirty="0"/>
              <a:t> </a:t>
            </a:r>
            <a:r>
              <a:rPr lang="en-US" sz="4400" dirty="0" err="1"/>
              <a:t>ve</a:t>
            </a:r>
            <a:r>
              <a:rPr lang="en-US" sz="4400" dirty="0"/>
              <a:t> </a:t>
            </a:r>
            <a:r>
              <a:rPr lang="en-US" sz="4400" dirty="0" err="1"/>
              <a:t>önemi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127E0-8DFC-B912-1E59-82C8C515FA0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Dijital Veri Koruma</a:t>
            </a:r>
          </a:p>
          <a:p>
            <a:pPr marL="0" lvl="1" indent="0">
              <a:buNone/>
            </a:pPr>
            <a:r>
              <a:rPr lang="tr-TR" sz="1400" dirty="0"/>
              <a:t>Siber güvenlik, dijital verilerin korunmasını sağlar ve bilgi hırsızlığını önler.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Sistem ve Ağ Güvenliği</a:t>
            </a:r>
          </a:p>
          <a:p>
            <a:pPr marL="0" lvl="1" indent="0">
              <a:buNone/>
            </a:pPr>
            <a:r>
              <a:rPr lang="tr-TR" sz="1400" dirty="0"/>
              <a:t>Siber güvenlik önlemleri, sistemlerin ve ağların güvenliğini sağlamak için kritik öneme sahiptir.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Bilgi Güvenliğinin Önemi</a:t>
            </a:r>
          </a:p>
          <a:p>
            <a:pPr marL="0" lvl="1" indent="0">
              <a:buNone/>
            </a:pPr>
            <a:r>
              <a:rPr lang="tr-TR" sz="1400" dirty="0"/>
              <a:t>Bilgi güvenliği, veri ihlallerinin önlenmesi ve güvenliğin sağlanması açısından büyük bir öneme sahiptir.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1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nahtarlı dijital güvenlik konsepti kilidi">
            <a:extLst>
              <a:ext uri="{FF2B5EF4-FFF2-40B4-BE49-F238E27FC236}">
                <a16:creationId xmlns:a16="http://schemas.microsoft.com/office/drawing/2014/main" id="{89FADAD9-AD82-4508-AFBD-1C445F6793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657" r="17105" b="1"/>
          <a:stretch/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ECDD3-451B-7093-71D6-87B9BD80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 err="1"/>
              <a:t>Mühendislikte</a:t>
            </a:r>
            <a:r>
              <a:rPr lang="en-US" sz="3700" dirty="0"/>
              <a:t> siber </a:t>
            </a:r>
            <a:r>
              <a:rPr lang="en-US" sz="3700" dirty="0" err="1"/>
              <a:t>güvenliğin</a:t>
            </a:r>
            <a:r>
              <a:rPr lang="en-US" sz="3700" dirty="0"/>
              <a:t> </a:t>
            </a:r>
            <a:r>
              <a:rPr lang="en-US" sz="3700" dirty="0" err="1"/>
              <a:t>rolü</a:t>
            </a:r>
            <a:endParaRPr lang="en-US" sz="3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3E41F-367C-B553-B3F1-D27E3FF242A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93761" y="2577872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Sistem Güvenliğinin Önemi</a:t>
            </a:r>
          </a:p>
          <a:p>
            <a:pPr marL="0" lvl="1" indent="0">
              <a:buNone/>
            </a:pPr>
            <a:r>
              <a:rPr lang="en-US" sz="1400" dirty="0"/>
              <a:t>M</a:t>
            </a:r>
            <a:r>
              <a:rPr lang="tr-TR" sz="1400" dirty="0"/>
              <a:t>ühendisler, sistemlerin güvenliğini sağlamak için kritik bir rol oynar ve güvenlik açıklarını en aza indirmeye çalışır.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Yazılım Geliştirme Süreçleri</a:t>
            </a:r>
          </a:p>
          <a:p>
            <a:pPr marL="0" lvl="1" indent="0">
              <a:buNone/>
            </a:pPr>
            <a:r>
              <a:rPr lang="tr-TR" sz="1400" dirty="0"/>
              <a:t>Yazılım geliştirme süreçlerinde güvenlik önlemlerinin entegre edilmesi, güvenli sistemler inşa etmenin temel unsurudur ve yazılımların güvenliğini artırır.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Güvenli Sistemler İnşa Etmek</a:t>
            </a:r>
          </a:p>
          <a:p>
            <a:pPr marL="0" lvl="1" indent="0">
              <a:buNone/>
            </a:pPr>
            <a:r>
              <a:rPr lang="tr-TR" sz="1400" dirty="0"/>
              <a:t>Güvenli sistemler inşa etme, bilgisayar mühendislerinin önceliklerinden biridir ve siber saldırılara karşı dayanıklılık sağlar.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85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Kişisel Siber İnsan Güvenliği 3d arka plan">
            <a:extLst>
              <a:ext uri="{FF2B5EF4-FFF2-40B4-BE49-F238E27FC236}">
                <a16:creationId xmlns:a16="http://schemas.microsoft.com/office/drawing/2014/main" id="{D5196F31-D0CE-430A-A81A-F5C56F904A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9567" r="16195" b="1"/>
          <a:stretch/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E47B1F-14CA-FE64-1AA2-2B20560A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dirty="0" err="1"/>
              <a:t>Siber</a:t>
            </a:r>
            <a:r>
              <a:rPr lang="en-US" sz="4400" dirty="0"/>
              <a:t> </a:t>
            </a:r>
            <a:r>
              <a:rPr lang="en-US" sz="4400" dirty="0" err="1"/>
              <a:t>Güvenlik</a:t>
            </a:r>
            <a:r>
              <a:rPr lang="en-US" sz="4400" dirty="0"/>
              <a:t> </a:t>
            </a:r>
            <a:r>
              <a:rPr lang="en-US" sz="4400" dirty="0" err="1"/>
              <a:t>Tehditlerinden</a:t>
            </a:r>
            <a:r>
              <a:rPr lang="en-US" sz="4400" dirty="0"/>
              <a:t> </a:t>
            </a:r>
            <a:r>
              <a:rPr lang="en-US" sz="4400" dirty="0" err="1"/>
              <a:t>Örnekler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1BAFC-FA9B-2BC7-ABA4-3C1EDB4D3C0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Kötü Niyet</a:t>
            </a:r>
            <a:r>
              <a:rPr lang="en-US" sz="1400" b="1" dirty="0"/>
              <a:t> </a:t>
            </a:r>
            <a:r>
              <a:rPr lang="en-US" sz="1400" b="1" dirty="0" err="1"/>
              <a:t>Amaçlı</a:t>
            </a:r>
            <a:r>
              <a:rPr lang="en-US" sz="1400" b="1" dirty="0"/>
              <a:t> </a:t>
            </a:r>
            <a:r>
              <a:rPr lang="tr-TR" sz="1400" b="1" dirty="0"/>
              <a:t>Yazılımlar</a:t>
            </a:r>
          </a:p>
          <a:p>
            <a:pPr marL="0" lvl="1" indent="0">
              <a:buNone/>
            </a:pPr>
            <a:r>
              <a:rPr lang="tr-TR" sz="1400" dirty="0"/>
              <a:t>Kötü niyetli yazılımlar, bilgisayarlara zarar vermek veya verileri çalmak için tasarlanmış yazılımlardır. Bu tür tehditler siber güvenlikte önemli bir endişe kaynağıdır.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Sosyal Mühendislik Saldırıları</a:t>
            </a:r>
          </a:p>
          <a:p>
            <a:pPr marL="0" lvl="1" indent="0">
              <a:buNone/>
            </a:pPr>
            <a:r>
              <a:rPr lang="tr-TR" sz="1400" dirty="0"/>
              <a:t>Sosyal mühendislik saldırıları, kullanıcıları kandırarak gizli bilgilere erişim sağlamayı hedefleyen tekniklerdir. Bu saldırılar, insan psikolojisini manipüle ederek etkili olur.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Diğer Siber Tehditler</a:t>
            </a:r>
          </a:p>
          <a:p>
            <a:pPr marL="0" lvl="1" indent="0">
              <a:buNone/>
            </a:pPr>
            <a:r>
              <a:rPr lang="tr-TR" sz="1400" dirty="0"/>
              <a:t>Siber güvenlik tehditleri, DDoS saldırıları, veri ihlalleri ve kimlik avı gibi birçok farklı türü içermektedir. Her bir tehdidin doğasını anlamak, savunma stratejileri geliştirmede kritik öneme sahiptir.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59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50F21-0D0F-5758-CC00-BAB97F3F8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tr-TR" sz="7400" dirty="0"/>
              <a:t>Temel Siber Güvenlik Kavramları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066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AF398-C66A-5AF8-A63C-CF42B9E0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657369"/>
            <a:ext cx="11176133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 err="1"/>
              <a:t>Saldırı</a:t>
            </a:r>
            <a:r>
              <a:rPr lang="en-US" sz="4400" dirty="0"/>
              <a:t> </a:t>
            </a:r>
            <a:r>
              <a:rPr lang="en-US" sz="4400" dirty="0" err="1"/>
              <a:t>türleri</a:t>
            </a:r>
            <a:r>
              <a:rPr lang="en-US" sz="4400" dirty="0"/>
              <a:t> (DDoS, phishing, malware…)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6B857-48FB-98AB-DC0A-3AB50F504CF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134514" y="1633802"/>
            <a:ext cx="3378103" cy="2129815"/>
          </a:xfrm>
        </p:spPr>
        <p:txBody>
          <a:bodyPr>
            <a:no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tr-TR" sz="1400" b="1" dirty="0"/>
              <a:t>DDoS Saldırıları</a:t>
            </a:r>
          </a:p>
          <a:p>
            <a:pPr marL="0" lvl="1" indent="0">
              <a:buNone/>
            </a:pPr>
            <a:r>
              <a:rPr lang="tr-TR" sz="1400" dirty="0"/>
              <a:t>DDoS saldırıları, hedef sistemin erişilebilirliğini azaltmak için çok sayıda trafiği kullanarak hizmeti kesintiye uğratır.</a:t>
            </a:r>
            <a:r>
              <a:rPr lang="en-US" sz="1400" dirty="0"/>
              <a:t> Bu </a:t>
            </a:r>
            <a:r>
              <a:rPr lang="en-US" sz="1400" dirty="0" err="1"/>
              <a:t>saldırıları</a:t>
            </a:r>
            <a:r>
              <a:rPr lang="en-US" sz="1400" dirty="0"/>
              <a:t> </a:t>
            </a:r>
            <a:r>
              <a:rPr lang="en-US" sz="1400" dirty="0" err="1"/>
              <a:t>yaparken</a:t>
            </a:r>
            <a:r>
              <a:rPr lang="en-US" sz="1400" dirty="0"/>
              <a:t> bot </a:t>
            </a:r>
            <a:r>
              <a:rPr lang="en-US" sz="1400" dirty="0" err="1"/>
              <a:t>ağları</a:t>
            </a:r>
            <a:r>
              <a:rPr lang="en-US" sz="1400" dirty="0"/>
              <a:t> </a:t>
            </a:r>
            <a:r>
              <a:rPr lang="en-US" sz="1400" dirty="0" err="1"/>
              <a:t>kullanılır</a:t>
            </a:r>
            <a:r>
              <a:rPr lang="en-US" sz="1400" dirty="0"/>
              <a:t>.</a:t>
            </a:r>
          </a:p>
          <a:p>
            <a:pPr marL="0" lvl="1" indent="0">
              <a:buNone/>
            </a:pPr>
            <a:r>
              <a:rPr lang="en-US" sz="1400" dirty="0"/>
              <a:t>(https://horizon.netscout.com/?mapPosition=12.48~28.98~0.00)</a:t>
            </a:r>
            <a:endParaRPr lang="tr-TR" sz="14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FFD62A54-FA56-DACB-F7A0-03C286D6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1" y="1530221"/>
            <a:ext cx="7645452" cy="4879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94D507-C763-4CB6-9018-67D05888EBB6}"/>
              </a:ext>
            </a:extLst>
          </p:cNvPr>
          <p:cNvSpPr txBox="1"/>
          <p:nvPr/>
        </p:nvSpPr>
        <p:spPr>
          <a:xfrm>
            <a:off x="8134514" y="4054647"/>
            <a:ext cx="34644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Zombie</a:t>
            </a:r>
            <a:r>
              <a:rPr lang="en-US" sz="1400" dirty="0"/>
              <a:t> </a:t>
            </a:r>
            <a:r>
              <a:rPr lang="en-US" sz="1400" dirty="0" err="1"/>
              <a:t>bilgisayar</a:t>
            </a:r>
            <a:r>
              <a:rPr lang="en-US" sz="1400" dirty="0"/>
              <a:t>,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saldırgan</a:t>
            </a:r>
            <a:r>
              <a:rPr lang="en-US" sz="1400" dirty="0"/>
              <a:t> </a:t>
            </a:r>
            <a:r>
              <a:rPr lang="en-US" sz="1400" dirty="0" err="1"/>
              <a:t>tarafından</a:t>
            </a:r>
            <a:r>
              <a:rPr lang="en-US" sz="1400" dirty="0"/>
              <a:t> </a:t>
            </a:r>
            <a:r>
              <a:rPr lang="en-US" sz="1400" dirty="0" err="1"/>
              <a:t>ele</a:t>
            </a:r>
            <a:r>
              <a:rPr lang="en-US" sz="1400" dirty="0"/>
              <a:t> </a:t>
            </a:r>
            <a:r>
              <a:rPr lang="en-US" sz="1400" dirty="0" err="1"/>
              <a:t>geçirilmiş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genellikle</a:t>
            </a:r>
            <a:r>
              <a:rPr lang="en-US" sz="1400" dirty="0"/>
              <a:t> </a:t>
            </a:r>
            <a:r>
              <a:rPr lang="en-US" sz="1400" dirty="0" err="1"/>
              <a:t>sahibinin</a:t>
            </a:r>
            <a:r>
              <a:rPr lang="en-US" sz="1400" dirty="0"/>
              <a:t> </a:t>
            </a:r>
            <a:r>
              <a:rPr lang="en-US" sz="1400" dirty="0" err="1"/>
              <a:t>haberi</a:t>
            </a:r>
            <a:r>
              <a:rPr lang="en-US" sz="1400" dirty="0"/>
              <a:t> </a:t>
            </a:r>
            <a:r>
              <a:rPr lang="en-US" sz="1400" dirty="0" err="1"/>
              <a:t>olmadan</a:t>
            </a:r>
            <a:r>
              <a:rPr lang="en-US" sz="1400" dirty="0"/>
              <a:t> </a:t>
            </a:r>
            <a:r>
              <a:rPr lang="en-US" sz="1400" dirty="0" err="1"/>
              <a:t>kötü</a:t>
            </a:r>
            <a:r>
              <a:rPr lang="en-US" sz="1400" dirty="0"/>
              <a:t> </a:t>
            </a:r>
            <a:r>
              <a:rPr lang="en-US" sz="1400" dirty="0" err="1"/>
              <a:t>amaçlı</a:t>
            </a:r>
            <a:r>
              <a:rPr lang="en-US" sz="1400" dirty="0"/>
              <a:t> </a:t>
            </a:r>
            <a:r>
              <a:rPr lang="en-US" sz="1400" dirty="0" err="1"/>
              <a:t>faaliyetlerde</a:t>
            </a:r>
            <a:r>
              <a:rPr lang="en-US" sz="1400" dirty="0"/>
              <a:t> </a:t>
            </a:r>
            <a:r>
              <a:rPr lang="en-US" sz="1400" dirty="0" err="1"/>
              <a:t>kullanılan</a:t>
            </a:r>
            <a:r>
              <a:rPr lang="en-US" sz="1400" dirty="0"/>
              <a:t> </a:t>
            </a:r>
            <a:r>
              <a:rPr lang="en-US" sz="1400" dirty="0" err="1"/>
              <a:t>bilgisayardır</a:t>
            </a:r>
            <a:r>
              <a:rPr lang="en-US" sz="1400" dirty="0"/>
              <a:t>. Bu </a:t>
            </a:r>
            <a:r>
              <a:rPr lang="en-US" sz="1400" dirty="0" err="1"/>
              <a:t>bilgisayarların</a:t>
            </a:r>
            <a:r>
              <a:rPr lang="en-US" sz="1400" dirty="0"/>
              <a:t> </a:t>
            </a:r>
            <a:r>
              <a:rPr lang="en-US" sz="1400" dirty="0" err="1"/>
              <a:t>bütününe</a:t>
            </a:r>
            <a:r>
              <a:rPr lang="en-US" sz="1400" dirty="0"/>
              <a:t> </a:t>
            </a:r>
            <a:r>
              <a:rPr lang="en-US" sz="1400" b="1" dirty="0"/>
              <a:t>botnet</a:t>
            </a:r>
            <a:r>
              <a:rPr lang="en-US" sz="1400" dirty="0"/>
              <a:t> </a:t>
            </a:r>
            <a:r>
              <a:rPr lang="en-US" sz="1400" dirty="0" err="1"/>
              <a:t>denilebilir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2373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B8B2E-26BD-DD75-C0D4-886994E0D6FB}"/>
              </a:ext>
            </a:extLst>
          </p:cNvPr>
          <p:cNvSpPr txBox="1"/>
          <p:nvPr/>
        </p:nvSpPr>
        <p:spPr>
          <a:xfrm>
            <a:off x="6545234" y="1165459"/>
            <a:ext cx="5125849" cy="52813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700" b="1" dirty="0"/>
              <a:t>Phishing </a:t>
            </a:r>
            <a:r>
              <a:rPr lang="en-US" sz="1700" b="1" dirty="0" err="1"/>
              <a:t>ve</a:t>
            </a:r>
            <a:r>
              <a:rPr lang="en-US" sz="1700" b="1" dirty="0"/>
              <a:t> </a:t>
            </a:r>
            <a:r>
              <a:rPr lang="en-US" sz="1700" b="1" dirty="0" err="1"/>
              <a:t>Sosyal</a:t>
            </a:r>
            <a:r>
              <a:rPr lang="en-US" sz="1700" b="1" dirty="0"/>
              <a:t> </a:t>
            </a:r>
            <a:r>
              <a:rPr lang="en-US" sz="1700" b="1" dirty="0" err="1"/>
              <a:t>Mühendislik</a:t>
            </a:r>
            <a:endParaRPr lang="en-US" sz="1700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700" dirty="0"/>
              <a:t>Phishing, </a:t>
            </a:r>
            <a:r>
              <a:rPr lang="en-US" sz="1700" dirty="0" err="1"/>
              <a:t>kullanıcıların</a:t>
            </a:r>
            <a:r>
              <a:rPr lang="en-US" sz="1700" dirty="0"/>
              <a:t> </a:t>
            </a:r>
            <a:r>
              <a:rPr lang="en-US" sz="1700" dirty="0" err="1"/>
              <a:t>kişisel</a:t>
            </a:r>
            <a:r>
              <a:rPr lang="en-US" sz="1700" dirty="0"/>
              <a:t> </a:t>
            </a:r>
            <a:r>
              <a:rPr lang="en-US" sz="1700" dirty="0" err="1"/>
              <a:t>bilgilerini</a:t>
            </a:r>
            <a:r>
              <a:rPr lang="en-US" sz="1700" dirty="0"/>
              <a:t> </a:t>
            </a:r>
            <a:r>
              <a:rPr lang="en-US" sz="1700" dirty="0" err="1"/>
              <a:t>çalmak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sahte</a:t>
            </a:r>
            <a:r>
              <a:rPr lang="en-US" sz="1700" dirty="0"/>
              <a:t> e-</a:t>
            </a:r>
            <a:r>
              <a:rPr lang="en-US" sz="1700" dirty="0" err="1"/>
              <a:t>postalar</a:t>
            </a:r>
            <a:r>
              <a:rPr lang="en-US" sz="1700" dirty="0"/>
              <a:t> </a:t>
            </a:r>
            <a:r>
              <a:rPr lang="en-US" sz="1700" dirty="0" err="1"/>
              <a:t>veya</a:t>
            </a:r>
            <a:r>
              <a:rPr lang="en-US" sz="1700" dirty="0"/>
              <a:t> web </a:t>
            </a:r>
            <a:r>
              <a:rPr lang="en-US" sz="1700" dirty="0" err="1"/>
              <a:t>siteleri</a:t>
            </a:r>
            <a:r>
              <a:rPr lang="en-US" sz="1700" dirty="0"/>
              <a:t> </a:t>
            </a:r>
            <a:r>
              <a:rPr lang="en-US" sz="1700" dirty="0" err="1"/>
              <a:t>kullanılabilir</a:t>
            </a:r>
            <a:r>
              <a:rPr lang="en-US" sz="1700" dirty="0"/>
              <a:t>. </a:t>
            </a:r>
            <a:r>
              <a:rPr lang="en-US" sz="1700" dirty="0" err="1"/>
              <a:t>Kullanıcıları</a:t>
            </a:r>
            <a:r>
              <a:rPr lang="en-US" sz="1700" dirty="0"/>
              <a:t> </a:t>
            </a:r>
            <a:r>
              <a:rPr lang="en-US" sz="1700" dirty="0" err="1"/>
              <a:t>kandırmak</a:t>
            </a:r>
            <a:r>
              <a:rPr lang="en-US" sz="1700" dirty="0"/>
              <a:t> </a:t>
            </a:r>
            <a:r>
              <a:rPr lang="en-US" sz="1700" dirty="0" err="1"/>
              <a:t>amacıyla</a:t>
            </a:r>
            <a:r>
              <a:rPr lang="en-US" sz="1700" dirty="0"/>
              <a:t> </a:t>
            </a:r>
            <a:r>
              <a:rPr lang="en-US" sz="1700" dirty="0" err="1"/>
              <a:t>güvenilir</a:t>
            </a:r>
            <a:r>
              <a:rPr lang="en-US" sz="1700" dirty="0"/>
              <a:t> </a:t>
            </a:r>
            <a:r>
              <a:rPr lang="en-US" sz="1700" dirty="0" err="1"/>
              <a:t>görünümlü</a:t>
            </a:r>
            <a:r>
              <a:rPr lang="en-US" sz="1700" dirty="0"/>
              <a:t> </a:t>
            </a:r>
            <a:r>
              <a:rPr lang="en-US" sz="1700" dirty="0" err="1"/>
              <a:t>içerikler</a:t>
            </a:r>
            <a:r>
              <a:rPr lang="en-US" sz="1700" dirty="0"/>
              <a:t> </a:t>
            </a:r>
            <a:r>
              <a:rPr lang="en-US" sz="1700" dirty="0" err="1"/>
              <a:t>sunar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bu</a:t>
            </a:r>
            <a:r>
              <a:rPr lang="en-US" sz="1700" dirty="0"/>
              <a:t> </a:t>
            </a:r>
            <a:r>
              <a:rPr lang="en-US" sz="1700" dirty="0" err="1"/>
              <a:t>içeriklerle</a:t>
            </a:r>
            <a:r>
              <a:rPr lang="en-US" sz="1700" dirty="0"/>
              <a:t> </a:t>
            </a:r>
            <a:r>
              <a:rPr lang="en-US" sz="1700" dirty="0" err="1"/>
              <a:t>kurbanın</a:t>
            </a:r>
            <a:r>
              <a:rPr lang="en-US" sz="1700" dirty="0"/>
              <a:t> </a:t>
            </a:r>
            <a:r>
              <a:rPr lang="en-US" sz="1700" dirty="0" err="1"/>
              <a:t>bilgisayarına</a:t>
            </a:r>
            <a:r>
              <a:rPr lang="en-US" sz="1700" dirty="0"/>
              <a:t> </a:t>
            </a:r>
            <a:r>
              <a:rPr lang="en-US" sz="1700" dirty="0" err="1"/>
              <a:t>zararlı</a:t>
            </a:r>
            <a:r>
              <a:rPr lang="en-US" sz="1700" dirty="0"/>
              <a:t> </a:t>
            </a:r>
            <a:r>
              <a:rPr lang="en-US" sz="1700" dirty="0" err="1"/>
              <a:t>yazılımlar</a:t>
            </a:r>
            <a:r>
              <a:rPr lang="en-US" sz="1700" dirty="0"/>
              <a:t> </a:t>
            </a:r>
            <a:r>
              <a:rPr lang="en-US" sz="1700" dirty="0" err="1"/>
              <a:t>bulaştırılabilir</a:t>
            </a:r>
            <a:r>
              <a:rPr lang="en-US" sz="1700" dirty="0"/>
              <a:t>. </a:t>
            </a:r>
            <a:r>
              <a:rPr lang="en-US" sz="1700" dirty="0" err="1"/>
              <a:t>Kullanıcıları</a:t>
            </a:r>
            <a:r>
              <a:rPr lang="en-US" sz="1700" dirty="0"/>
              <a:t> </a:t>
            </a:r>
            <a:r>
              <a:rPr lang="en-US" sz="1700" dirty="0" err="1"/>
              <a:t>kandırma</a:t>
            </a:r>
            <a:r>
              <a:rPr lang="en-US" sz="1700" dirty="0"/>
              <a:t> </a:t>
            </a:r>
            <a:r>
              <a:rPr lang="en-US" sz="1700" dirty="0" err="1"/>
              <a:t>amaçlı</a:t>
            </a:r>
            <a:r>
              <a:rPr lang="en-US" sz="1700" dirty="0"/>
              <a:t> </a:t>
            </a:r>
            <a:r>
              <a:rPr lang="en-US" sz="1700" dirty="0" err="1"/>
              <a:t>yapılan</a:t>
            </a:r>
            <a:r>
              <a:rPr lang="en-US" sz="1700" dirty="0"/>
              <a:t> </a:t>
            </a:r>
            <a:r>
              <a:rPr lang="en-US" sz="1700" dirty="0" err="1"/>
              <a:t>araştırmalarda</a:t>
            </a:r>
            <a:r>
              <a:rPr lang="en-US" sz="1700" dirty="0"/>
              <a:t> OSİNT </a:t>
            </a:r>
            <a:r>
              <a:rPr lang="en-US" sz="1700" dirty="0" err="1"/>
              <a:t>gibi</a:t>
            </a:r>
            <a:r>
              <a:rPr lang="en-US" sz="1700" dirty="0"/>
              <a:t> </a:t>
            </a:r>
            <a:r>
              <a:rPr lang="en-US" sz="1700" dirty="0" err="1"/>
              <a:t>teknikler</a:t>
            </a:r>
            <a:r>
              <a:rPr lang="en-US" sz="1700" dirty="0"/>
              <a:t> </a:t>
            </a:r>
            <a:r>
              <a:rPr lang="en-US" sz="1700" dirty="0" err="1"/>
              <a:t>kullanılmaktdır</a:t>
            </a:r>
            <a:r>
              <a:rPr lang="en-US" sz="1700" dirty="0"/>
              <a:t>.</a:t>
            </a:r>
            <a:r>
              <a:rPr lang="en-US" sz="1600" b="1" dirty="0"/>
              <a:t> 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600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600" b="1" dirty="0"/>
              <a:t>OSINT (Open Source Intelligence)</a:t>
            </a:r>
            <a:r>
              <a:rPr lang="en-US" sz="1600" dirty="0"/>
              <a:t>, </a:t>
            </a:r>
            <a:r>
              <a:rPr lang="en-US" sz="1600" dirty="0" err="1"/>
              <a:t>açık</a:t>
            </a:r>
            <a:r>
              <a:rPr lang="en-US" sz="1600" dirty="0"/>
              <a:t> </a:t>
            </a:r>
            <a:r>
              <a:rPr lang="en-US" sz="1600" dirty="0" err="1"/>
              <a:t>kaynaklardan</a:t>
            </a:r>
            <a:r>
              <a:rPr lang="en-US" sz="1600" dirty="0"/>
              <a:t> </a:t>
            </a:r>
            <a:r>
              <a:rPr lang="en-US" sz="1600" dirty="0" err="1"/>
              <a:t>bilgi</a:t>
            </a:r>
            <a:r>
              <a:rPr lang="en-US" sz="1600" dirty="0"/>
              <a:t> </a:t>
            </a:r>
            <a:r>
              <a:rPr lang="en-US" sz="1600" dirty="0" err="1"/>
              <a:t>toplama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analiz</a:t>
            </a:r>
            <a:r>
              <a:rPr lang="en-US" sz="1600" dirty="0"/>
              <a:t> </a:t>
            </a:r>
            <a:r>
              <a:rPr lang="en-US" sz="1600" dirty="0" err="1"/>
              <a:t>etme</a:t>
            </a:r>
            <a:r>
              <a:rPr lang="en-US" sz="1600" dirty="0"/>
              <a:t> </a:t>
            </a:r>
            <a:r>
              <a:rPr lang="en-US" sz="1600" dirty="0" err="1"/>
              <a:t>sürecidir</a:t>
            </a:r>
            <a:r>
              <a:rPr lang="en-US" sz="1600" dirty="0"/>
              <a:t>. İnternet, </a:t>
            </a:r>
            <a:r>
              <a:rPr lang="en-US" sz="1600" dirty="0" err="1"/>
              <a:t>sosyal</a:t>
            </a:r>
            <a:r>
              <a:rPr lang="en-US" sz="1600" dirty="0"/>
              <a:t> </a:t>
            </a:r>
            <a:r>
              <a:rPr lang="en-US" sz="1600" dirty="0" err="1"/>
              <a:t>medya</a:t>
            </a:r>
            <a:r>
              <a:rPr lang="en-US" sz="1600" dirty="0"/>
              <a:t>, </a:t>
            </a:r>
            <a:r>
              <a:rPr lang="en-US" sz="1600" dirty="0" err="1"/>
              <a:t>haber</a:t>
            </a:r>
            <a:r>
              <a:rPr lang="en-US" sz="1600" dirty="0"/>
              <a:t> </a:t>
            </a:r>
            <a:r>
              <a:rPr lang="en-US" sz="1600" dirty="0" err="1"/>
              <a:t>siteleri</a:t>
            </a:r>
            <a:r>
              <a:rPr lang="en-US" sz="1600" dirty="0"/>
              <a:t>, </a:t>
            </a:r>
            <a:r>
              <a:rPr lang="en-US" sz="1600" dirty="0" err="1"/>
              <a:t>kamu</a:t>
            </a:r>
            <a:r>
              <a:rPr lang="en-US" sz="1600" dirty="0"/>
              <a:t> </a:t>
            </a:r>
            <a:r>
              <a:rPr lang="en-US" sz="1600" dirty="0" err="1"/>
              <a:t>veritabanları</a:t>
            </a:r>
            <a:r>
              <a:rPr lang="en-US" sz="1600" dirty="0"/>
              <a:t> </a:t>
            </a:r>
            <a:r>
              <a:rPr lang="en-US" sz="1600" dirty="0" err="1"/>
              <a:t>gibi</a:t>
            </a:r>
            <a:r>
              <a:rPr lang="en-US" sz="1600" dirty="0"/>
              <a:t> </a:t>
            </a:r>
            <a:r>
              <a:rPr lang="en-US" sz="1600" dirty="0" err="1"/>
              <a:t>herkesin</a:t>
            </a:r>
            <a:r>
              <a:rPr lang="en-US" sz="1600" dirty="0"/>
              <a:t> </a:t>
            </a:r>
            <a:r>
              <a:rPr lang="en-US" sz="1600" dirty="0" err="1"/>
              <a:t>erişebileceği</a:t>
            </a:r>
            <a:r>
              <a:rPr lang="en-US" sz="1600" dirty="0"/>
              <a:t> </a:t>
            </a:r>
            <a:r>
              <a:rPr lang="en-US" sz="1600" dirty="0" err="1"/>
              <a:t>kaynaklardan</a:t>
            </a:r>
            <a:r>
              <a:rPr lang="en-US" sz="1600" dirty="0"/>
              <a:t> </a:t>
            </a:r>
            <a:r>
              <a:rPr lang="en-US" sz="1600" dirty="0" err="1"/>
              <a:t>veri</a:t>
            </a:r>
            <a:r>
              <a:rPr lang="en-US" sz="1600" dirty="0"/>
              <a:t> </a:t>
            </a:r>
            <a:r>
              <a:rPr lang="en-US" sz="1600" dirty="0" err="1"/>
              <a:t>elde</a:t>
            </a:r>
            <a:r>
              <a:rPr lang="en-US" sz="1600" dirty="0"/>
              <a:t> </a:t>
            </a:r>
            <a:r>
              <a:rPr lang="en-US" sz="1600" dirty="0" err="1"/>
              <a:t>edilerek</a:t>
            </a:r>
            <a:r>
              <a:rPr lang="en-US" sz="1600" dirty="0"/>
              <a:t> </a:t>
            </a:r>
            <a:r>
              <a:rPr lang="en-US" sz="1600" dirty="0" err="1"/>
              <a:t>kullanılır</a:t>
            </a:r>
            <a:r>
              <a:rPr lang="en-US" sz="1600" dirty="0"/>
              <a:t>.</a:t>
            </a:r>
            <a:r>
              <a:rPr lang="en-US" sz="1700" dirty="0"/>
              <a:t>(</a:t>
            </a:r>
            <a:r>
              <a:rPr lang="en-US" sz="1700" dirty="0" err="1"/>
              <a:t>Osintagram</a:t>
            </a:r>
            <a:r>
              <a:rPr lang="en-US" sz="1700" dirty="0"/>
              <a:t>, https://eksisozluk.com/entry/47201385,HiddenEye)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700" b="1" dirty="0" err="1"/>
              <a:t>Kötü</a:t>
            </a:r>
            <a:r>
              <a:rPr lang="en-US" sz="1700" b="1" dirty="0"/>
              <a:t> </a:t>
            </a:r>
            <a:r>
              <a:rPr lang="en-US" sz="1700" b="1" dirty="0" err="1"/>
              <a:t>Amaçlı</a:t>
            </a:r>
            <a:r>
              <a:rPr lang="en-US" sz="1700" b="1" dirty="0"/>
              <a:t> </a:t>
            </a:r>
            <a:r>
              <a:rPr lang="en-US" sz="1700" b="1" dirty="0" err="1"/>
              <a:t>Yazılımlar</a:t>
            </a:r>
            <a:endParaRPr lang="en-US" sz="1700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700" dirty="0" err="1"/>
              <a:t>Kötü</a:t>
            </a:r>
            <a:r>
              <a:rPr lang="en-US" sz="1700" dirty="0"/>
              <a:t> </a:t>
            </a:r>
            <a:r>
              <a:rPr lang="en-US" sz="1700" dirty="0" err="1"/>
              <a:t>amaçlı</a:t>
            </a:r>
            <a:r>
              <a:rPr lang="en-US" sz="1700" dirty="0"/>
              <a:t> </a:t>
            </a:r>
            <a:r>
              <a:rPr lang="en-US" sz="1700" dirty="0" err="1"/>
              <a:t>yazılımlar</a:t>
            </a:r>
            <a:r>
              <a:rPr lang="en-US" sz="1700" dirty="0"/>
              <a:t>, </a:t>
            </a:r>
            <a:r>
              <a:rPr lang="en-US" sz="1700" dirty="0" err="1"/>
              <a:t>bilgisayar</a:t>
            </a:r>
            <a:r>
              <a:rPr lang="en-US" sz="1700" dirty="0"/>
              <a:t> </a:t>
            </a:r>
            <a:r>
              <a:rPr lang="en-US" sz="1700" dirty="0" err="1"/>
              <a:t>sistemlerine</a:t>
            </a:r>
            <a:r>
              <a:rPr lang="en-US" sz="1700" dirty="0"/>
              <a:t> </a:t>
            </a:r>
            <a:r>
              <a:rPr lang="en-US" sz="1700" dirty="0" err="1"/>
              <a:t>zarar</a:t>
            </a:r>
            <a:r>
              <a:rPr lang="en-US" sz="1700" dirty="0"/>
              <a:t> </a:t>
            </a:r>
            <a:r>
              <a:rPr lang="en-US" sz="1700" dirty="0" err="1"/>
              <a:t>vermek</a:t>
            </a:r>
            <a:r>
              <a:rPr lang="en-US" sz="1700" dirty="0"/>
              <a:t> </a:t>
            </a:r>
            <a:r>
              <a:rPr lang="en-US" sz="1700" dirty="0" err="1"/>
              <a:t>veya</a:t>
            </a:r>
            <a:r>
              <a:rPr lang="en-US" sz="1700" dirty="0"/>
              <a:t> </a:t>
            </a:r>
            <a:r>
              <a:rPr lang="en-US" sz="1700" dirty="0" err="1"/>
              <a:t>veri</a:t>
            </a:r>
            <a:r>
              <a:rPr lang="en-US" sz="1700" dirty="0"/>
              <a:t> </a:t>
            </a:r>
            <a:r>
              <a:rPr lang="en-US" sz="1700" dirty="0" err="1"/>
              <a:t>çalmak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tasarlanmış</a:t>
            </a:r>
            <a:r>
              <a:rPr lang="en-US" sz="1700" dirty="0"/>
              <a:t> </a:t>
            </a:r>
            <a:r>
              <a:rPr lang="en-US" sz="1700" dirty="0" err="1"/>
              <a:t>yazılımlardır</a:t>
            </a:r>
            <a:r>
              <a:rPr lang="en-US" sz="1700" dirty="0"/>
              <a:t>. </a:t>
            </a:r>
            <a:r>
              <a:rPr lang="en-US" sz="1700" dirty="0" err="1"/>
              <a:t>Virüsler</a:t>
            </a:r>
            <a:r>
              <a:rPr lang="en-US" sz="1700" dirty="0"/>
              <a:t>, </a:t>
            </a:r>
            <a:r>
              <a:rPr lang="en-US" sz="1700" dirty="0" err="1"/>
              <a:t>truva</a:t>
            </a:r>
            <a:r>
              <a:rPr lang="en-US" sz="1700" dirty="0"/>
              <a:t> </a:t>
            </a:r>
            <a:r>
              <a:rPr lang="en-US" sz="1700" dirty="0" err="1"/>
              <a:t>atları</a:t>
            </a:r>
            <a:r>
              <a:rPr lang="en-US" sz="1700" dirty="0"/>
              <a:t>, </a:t>
            </a:r>
            <a:r>
              <a:rPr lang="en-US" sz="1700" dirty="0" err="1"/>
              <a:t>solucanlar</a:t>
            </a:r>
            <a:r>
              <a:rPr lang="en-US" sz="1700" dirty="0"/>
              <a:t> </a:t>
            </a:r>
            <a:r>
              <a:rPr lang="en-US" sz="1700" dirty="0" err="1"/>
              <a:t>veya</a:t>
            </a:r>
            <a:r>
              <a:rPr lang="en-US" sz="1700" dirty="0"/>
              <a:t> </a:t>
            </a:r>
            <a:r>
              <a:rPr lang="en-US" sz="1700" dirty="0" err="1"/>
              <a:t>fidye</a:t>
            </a:r>
            <a:r>
              <a:rPr lang="en-US" sz="1700" dirty="0"/>
              <a:t> </a:t>
            </a:r>
            <a:r>
              <a:rPr lang="en-US" sz="1700" dirty="0" err="1"/>
              <a:t>yazılımları</a:t>
            </a:r>
            <a:r>
              <a:rPr lang="en-US" sz="1700" dirty="0"/>
              <a:t> </a:t>
            </a:r>
            <a:r>
              <a:rPr lang="en-US" sz="1700" dirty="0" err="1"/>
              <a:t>gibi</a:t>
            </a:r>
            <a:r>
              <a:rPr lang="en-US" sz="1700" dirty="0"/>
              <a:t> </a:t>
            </a:r>
            <a:r>
              <a:rPr lang="en-US" sz="1700" dirty="0" err="1"/>
              <a:t>türleri</a:t>
            </a:r>
            <a:r>
              <a:rPr lang="en-US" sz="1700" dirty="0"/>
              <a:t> </a:t>
            </a:r>
            <a:r>
              <a:rPr lang="en-US" sz="1700" dirty="0" err="1"/>
              <a:t>vardır</a:t>
            </a:r>
            <a:r>
              <a:rPr lang="en-US" sz="1700" dirty="0"/>
              <a:t>.(</a:t>
            </a:r>
            <a:r>
              <a:rPr lang="en-US" sz="1700" dirty="0" err="1"/>
              <a:t>vx</a:t>
            </a:r>
            <a:r>
              <a:rPr lang="en-US" sz="1700" dirty="0"/>
              <a:t>-underground-interviews)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94171A-E02B-744D-E1C7-C2DE96F76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9" y="1165459"/>
            <a:ext cx="5639091" cy="3609017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69CBDE9F-8A06-6297-CC0C-15E7CA8E7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9" y="5406555"/>
            <a:ext cx="5639091" cy="10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346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4756</TotalTime>
  <Words>2091</Words>
  <Application>Microsoft Office PowerPoint</Application>
  <PresentationFormat>Widescreen</PresentationFormat>
  <Paragraphs>159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Arial</vt:lpstr>
      <vt:lpstr>Bierstadt</vt:lpstr>
      <vt:lpstr>var(--artdeco-reset-typography-font-family-sans)</vt:lpstr>
      <vt:lpstr>GestaltVTI</vt:lpstr>
      <vt:lpstr>Siber Güvenlik Teknik, Tehdit, Savunma</vt:lpstr>
      <vt:lpstr>Gündem Maddeleri</vt:lpstr>
      <vt:lpstr>Siber Güvenliğe Giriş</vt:lpstr>
      <vt:lpstr>Siber güvenliğin tanımı ve önemi</vt:lpstr>
      <vt:lpstr>Mühendislikte siber güvenliğin rolü</vt:lpstr>
      <vt:lpstr>Siber Güvenlik Tehditlerinden Örnekler</vt:lpstr>
      <vt:lpstr>Temel Siber Güvenlik Kavramları</vt:lpstr>
      <vt:lpstr>Saldırı türleri (DDoS, phishing, malware…)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Kriptografi ve veri şifreleme</vt:lpstr>
      <vt:lpstr>Şifrelemenin Önemi</vt:lpstr>
      <vt:lpstr>Çarpıcı Siber Güvenlik Olayları</vt:lpstr>
      <vt:lpstr>PirateFi(Trojanlı steam oyunu)</vt:lpstr>
      <vt:lpstr>HGS, Anadolu Sigorta APİ KEY’in Kullanılması</vt:lpstr>
      <vt:lpstr>Siber Güvenlik Stratejileri ve Önlemleri</vt:lpstr>
      <vt:lpstr>Güvenlik duvarları ve antivirüs yazılımları</vt:lpstr>
      <vt:lpstr>Risk yönetimi ve güvenlik politikaları</vt:lpstr>
      <vt:lpstr>Sistem izleme ve tehdit algılama</vt:lpstr>
      <vt:lpstr>Olay müdahale ve kurtarma planları</vt:lpstr>
      <vt:lpstr>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Umut Kani Pelister</dc:creator>
  <cp:lastModifiedBy>Efe Sipahioğlu</cp:lastModifiedBy>
  <cp:revision>23</cp:revision>
  <dcterms:created xsi:type="dcterms:W3CDTF">2025-02-13T17:16:36Z</dcterms:created>
  <dcterms:modified xsi:type="dcterms:W3CDTF">2025-03-11T17:23:06Z</dcterms:modified>
</cp:coreProperties>
</file>